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0"/>
  </p:notesMasterIdLst>
  <p:sldIdLst>
    <p:sldId id="256" r:id="rId2"/>
    <p:sldId id="294" r:id="rId3"/>
    <p:sldId id="257" r:id="rId4"/>
    <p:sldId id="258" r:id="rId5"/>
    <p:sldId id="293" r:id="rId6"/>
    <p:sldId id="301" r:id="rId7"/>
    <p:sldId id="317" r:id="rId8"/>
    <p:sldId id="302" r:id="rId9"/>
    <p:sldId id="307" r:id="rId10"/>
    <p:sldId id="303" r:id="rId11"/>
    <p:sldId id="300" r:id="rId12"/>
    <p:sldId id="333" r:id="rId13"/>
    <p:sldId id="334" r:id="rId14"/>
    <p:sldId id="335" r:id="rId15"/>
    <p:sldId id="336" r:id="rId16"/>
    <p:sldId id="261" r:id="rId17"/>
    <p:sldId id="327" r:id="rId18"/>
    <p:sldId id="299" r:id="rId19"/>
    <p:sldId id="314" r:id="rId20"/>
    <p:sldId id="308" r:id="rId21"/>
    <p:sldId id="312" r:id="rId22"/>
    <p:sldId id="338" r:id="rId23"/>
    <p:sldId id="346" r:id="rId24"/>
    <p:sldId id="342" r:id="rId25"/>
    <p:sldId id="349" r:id="rId26"/>
    <p:sldId id="347" r:id="rId27"/>
    <p:sldId id="348" r:id="rId28"/>
    <p:sldId id="351" r:id="rId29"/>
    <p:sldId id="350" r:id="rId30"/>
    <p:sldId id="353" r:id="rId31"/>
    <p:sldId id="352" r:id="rId32"/>
    <p:sldId id="337" r:id="rId33"/>
    <p:sldId id="339" r:id="rId34"/>
    <p:sldId id="343" r:id="rId35"/>
    <p:sldId id="345" r:id="rId36"/>
    <p:sldId id="340" r:id="rId37"/>
    <p:sldId id="313" r:id="rId38"/>
    <p:sldId id="344" r:id="rId39"/>
    <p:sldId id="265" r:id="rId40"/>
    <p:sldId id="321" r:id="rId41"/>
    <p:sldId id="325" r:id="rId42"/>
    <p:sldId id="323" r:id="rId43"/>
    <p:sldId id="324" r:id="rId44"/>
    <p:sldId id="296" r:id="rId45"/>
    <p:sldId id="298" r:id="rId46"/>
    <p:sldId id="309" r:id="rId47"/>
    <p:sldId id="326" r:id="rId48"/>
    <p:sldId id="274" r:id="rId49"/>
  </p:sldIdLst>
  <p:sldSz cx="9144000" cy="5143500" type="screen16x9"/>
  <p:notesSz cx="6858000" cy="9144000"/>
  <p:embeddedFontLst>
    <p:embeddedFont>
      <p:font typeface="Assistant ExtraLight" panose="020B0604020202020204" charset="-79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Fira Sans Extra Condensed Medium" panose="020B0604020202020204" charset="0"/>
      <p:regular r:id="rId57"/>
      <p:bold r:id="rId58"/>
      <p:italic r:id="rId59"/>
      <p:boldItalic r:id="rId60"/>
    </p:embeddedFont>
    <p:embeddedFont>
      <p:font typeface="Nunito Sans" panose="020B0604020202020204" charset="0"/>
      <p:regular r:id="rId61"/>
      <p:bold r:id="rId62"/>
      <p:italic r:id="rId63"/>
      <p:boldItalic r:id="rId64"/>
    </p:embeddedFont>
    <p:embeddedFont>
      <p:font typeface="Nunito Sans ExtraBold" panose="020B0604020202020204" charset="0"/>
      <p:bold r:id="rId65"/>
      <p:boldItalic r:id="rId66"/>
    </p:embeddedFont>
    <p:embeddedFont>
      <p:font typeface="Pontano Sans" panose="020B060402020202020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30" y="78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6A613-E22D-4D9C-8640-6FF4B1F8596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8F7EDB7-AD55-4F42-A0D0-5ED1B3A72901}">
      <dgm:prSet phldrT="[Text]"/>
      <dgm:spPr>
        <a:solidFill>
          <a:srgbClr val="014067"/>
        </a:solidFill>
      </dgm:spPr>
      <dgm:t>
        <a:bodyPr/>
        <a:lstStyle/>
        <a:p>
          <a:r>
            <a:rPr lang="en-US" b="1" dirty="0"/>
            <a:t>Binary</a:t>
          </a:r>
          <a:endParaRPr lang="id-ID" b="1" dirty="0"/>
        </a:p>
      </dgm:t>
    </dgm:pt>
    <dgm:pt modelId="{416E20C8-B104-47FD-9AF3-F0E406D3AF88}" type="parTrans" cxnId="{D4937B0C-72D9-4EC6-9294-8211AF2886CB}">
      <dgm:prSet/>
      <dgm:spPr/>
      <dgm:t>
        <a:bodyPr/>
        <a:lstStyle/>
        <a:p>
          <a:endParaRPr lang="id-ID"/>
        </a:p>
      </dgm:t>
    </dgm:pt>
    <dgm:pt modelId="{E01B4CD6-3C99-4424-A5AE-BB3CD0C0686D}" type="sibTrans" cxnId="{D4937B0C-72D9-4EC6-9294-8211AF2886CB}">
      <dgm:prSet/>
      <dgm:spPr/>
      <dgm:t>
        <a:bodyPr/>
        <a:lstStyle/>
        <a:p>
          <a:endParaRPr lang="id-ID"/>
        </a:p>
      </dgm:t>
    </dgm:pt>
    <dgm:pt modelId="{6BA01A81-47B9-469B-B4D5-6E009C3FE3F5}">
      <dgm:prSet phldrT="[Text]"/>
      <dgm:spPr>
        <a:solidFill>
          <a:schemeClr val="bg2"/>
        </a:solidFill>
      </dgm:spPr>
      <dgm:t>
        <a:bodyPr/>
        <a:lstStyle/>
        <a:p>
          <a:r>
            <a:rPr lang="en-US" b="1" dirty="0">
              <a:solidFill>
                <a:srgbClr val="FF0000"/>
              </a:solidFill>
            </a:rPr>
            <a:t>Assembly</a:t>
          </a:r>
          <a:endParaRPr lang="id-ID" b="1" dirty="0">
            <a:solidFill>
              <a:srgbClr val="FF0000"/>
            </a:solidFill>
          </a:endParaRPr>
        </a:p>
      </dgm:t>
    </dgm:pt>
    <dgm:pt modelId="{9D8FB20A-867F-411E-B1D2-95956B3C71CD}" type="parTrans" cxnId="{6E1BC93F-5CF6-4437-8004-3B3C906D5C94}">
      <dgm:prSet/>
      <dgm:spPr/>
      <dgm:t>
        <a:bodyPr/>
        <a:lstStyle/>
        <a:p>
          <a:endParaRPr lang="id-ID"/>
        </a:p>
      </dgm:t>
    </dgm:pt>
    <dgm:pt modelId="{25865F30-614B-40B6-ADE4-7E77F01D7F31}" type="sibTrans" cxnId="{6E1BC93F-5CF6-4437-8004-3B3C906D5C94}">
      <dgm:prSet/>
      <dgm:spPr/>
      <dgm:t>
        <a:bodyPr/>
        <a:lstStyle/>
        <a:p>
          <a:endParaRPr lang="id-ID"/>
        </a:p>
      </dgm:t>
    </dgm:pt>
    <dgm:pt modelId="{4B5B5377-3E4B-438E-B375-4A6AFD697B88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accent1"/>
              </a:solidFill>
            </a:rPr>
            <a:t>Code</a:t>
          </a:r>
          <a:endParaRPr lang="id-ID" b="1" dirty="0">
            <a:solidFill>
              <a:schemeClr val="accent1"/>
            </a:solidFill>
          </a:endParaRPr>
        </a:p>
      </dgm:t>
    </dgm:pt>
    <dgm:pt modelId="{20C3D762-3D7E-4C5B-ABC5-1EBE19605C7F}" type="parTrans" cxnId="{B91B567F-8A02-4E70-9925-E44945368976}">
      <dgm:prSet/>
      <dgm:spPr/>
      <dgm:t>
        <a:bodyPr/>
        <a:lstStyle/>
        <a:p>
          <a:endParaRPr lang="id-ID"/>
        </a:p>
      </dgm:t>
    </dgm:pt>
    <dgm:pt modelId="{7BCE9B54-2840-479A-AE70-ED8CE4E07847}" type="sibTrans" cxnId="{B91B567F-8A02-4E70-9925-E44945368976}">
      <dgm:prSet/>
      <dgm:spPr/>
      <dgm:t>
        <a:bodyPr/>
        <a:lstStyle/>
        <a:p>
          <a:endParaRPr lang="id-ID"/>
        </a:p>
      </dgm:t>
    </dgm:pt>
    <dgm:pt modelId="{2D781290-AAD8-46EF-981A-19E32A8BC19E}" type="pres">
      <dgm:prSet presAssocID="{F796A613-E22D-4D9C-8640-6FF4B1F85966}" presName="Name0" presStyleCnt="0">
        <dgm:presLayoutVars>
          <dgm:dir/>
          <dgm:animLvl val="lvl"/>
          <dgm:resizeHandles val="exact"/>
        </dgm:presLayoutVars>
      </dgm:prSet>
      <dgm:spPr/>
    </dgm:pt>
    <dgm:pt modelId="{3B1D7917-789F-4637-AB49-C18BE14F02D2}" type="pres">
      <dgm:prSet presAssocID="{78F7EDB7-AD55-4F42-A0D0-5ED1B3A7290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38042A5-A39B-4DC1-B564-9E186FBA044A}" type="pres">
      <dgm:prSet presAssocID="{E01B4CD6-3C99-4424-A5AE-BB3CD0C0686D}" presName="parTxOnlySpace" presStyleCnt="0"/>
      <dgm:spPr/>
    </dgm:pt>
    <dgm:pt modelId="{5ACBAE19-0DC0-4C6E-AA4E-2010C1E58861}" type="pres">
      <dgm:prSet presAssocID="{6BA01A81-47B9-469B-B4D5-6E009C3FE3F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2FC2351-07CB-41C9-B504-C45D36B42E8E}" type="pres">
      <dgm:prSet presAssocID="{25865F30-614B-40B6-ADE4-7E77F01D7F31}" presName="parTxOnlySpace" presStyleCnt="0"/>
      <dgm:spPr/>
    </dgm:pt>
    <dgm:pt modelId="{C78B1ACD-8240-4979-B5BA-DB11913B15FF}" type="pres">
      <dgm:prSet presAssocID="{4B5B5377-3E4B-438E-B375-4A6AFD697B8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4937B0C-72D9-4EC6-9294-8211AF2886CB}" srcId="{F796A613-E22D-4D9C-8640-6FF4B1F85966}" destId="{78F7EDB7-AD55-4F42-A0D0-5ED1B3A72901}" srcOrd="0" destOrd="0" parTransId="{416E20C8-B104-47FD-9AF3-F0E406D3AF88}" sibTransId="{E01B4CD6-3C99-4424-A5AE-BB3CD0C0686D}"/>
    <dgm:cxn modelId="{C1D80217-AE06-4D45-8200-2BBF8CF518E2}" type="presOf" srcId="{6BA01A81-47B9-469B-B4D5-6E009C3FE3F5}" destId="{5ACBAE19-0DC0-4C6E-AA4E-2010C1E58861}" srcOrd="0" destOrd="0" presId="urn:microsoft.com/office/officeart/2005/8/layout/chevron1"/>
    <dgm:cxn modelId="{1C1DAD3A-7C82-4B83-B5DD-024A8656522B}" type="presOf" srcId="{F796A613-E22D-4D9C-8640-6FF4B1F85966}" destId="{2D781290-AAD8-46EF-981A-19E32A8BC19E}" srcOrd="0" destOrd="0" presId="urn:microsoft.com/office/officeart/2005/8/layout/chevron1"/>
    <dgm:cxn modelId="{6E1BC93F-5CF6-4437-8004-3B3C906D5C94}" srcId="{F796A613-E22D-4D9C-8640-6FF4B1F85966}" destId="{6BA01A81-47B9-469B-B4D5-6E009C3FE3F5}" srcOrd="1" destOrd="0" parTransId="{9D8FB20A-867F-411E-B1D2-95956B3C71CD}" sibTransId="{25865F30-614B-40B6-ADE4-7E77F01D7F31}"/>
    <dgm:cxn modelId="{2E028665-2D0F-442D-B0DF-3E181E9CEF5B}" type="presOf" srcId="{78F7EDB7-AD55-4F42-A0D0-5ED1B3A72901}" destId="{3B1D7917-789F-4637-AB49-C18BE14F02D2}" srcOrd="0" destOrd="0" presId="urn:microsoft.com/office/officeart/2005/8/layout/chevron1"/>
    <dgm:cxn modelId="{B91B567F-8A02-4E70-9925-E44945368976}" srcId="{F796A613-E22D-4D9C-8640-6FF4B1F85966}" destId="{4B5B5377-3E4B-438E-B375-4A6AFD697B88}" srcOrd="2" destOrd="0" parTransId="{20C3D762-3D7E-4C5B-ABC5-1EBE19605C7F}" sibTransId="{7BCE9B54-2840-479A-AE70-ED8CE4E07847}"/>
    <dgm:cxn modelId="{51C6F8FE-A56B-49C5-AE01-253C98C6858B}" type="presOf" srcId="{4B5B5377-3E4B-438E-B375-4A6AFD697B88}" destId="{C78B1ACD-8240-4979-B5BA-DB11913B15FF}" srcOrd="0" destOrd="0" presId="urn:microsoft.com/office/officeart/2005/8/layout/chevron1"/>
    <dgm:cxn modelId="{BDA4DF0C-1933-4F78-8E13-7BF8683F8A14}" type="presParOf" srcId="{2D781290-AAD8-46EF-981A-19E32A8BC19E}" destId="{3B1D7917-789F-4637-AB49-C18BE14F02D2}" srcOrd="0" destOrd="0" presId="urn:microsoft.com/office/officeart/2005/8/layout/chevron1"/>
    <dgm:cxn modelId="{A3EDEFFE-16B7-49E3-87FB-26413CFB1AE6}" type="presParOf" srcId="{2D781290-AAD8-46EF-981A-19E32A8BC19E}" destId="{738042A5-A39B-4DC1-B564-9E186FBA044A}" srcOrd="1" destOrd="0" presId="urn:microsoft.com/office/officeart/2005/8/layout/chevron1"/>
    <dgm:cxn modelId="{111C2D3D-904E-4D11-8AF9-701EB2EC7FD0}" type="presParOf" srcId="{2D781290-AAD8-46EF-981A-19E32A8BC19E}" destId="{5ACBAE19-0DC0-4C6E-AA4E-2010C1E58861}" srcOrd="2" destOrd="0" presId="urn:microsoft.com/office/officeart/2005/8/layout/chevron1"/>
    <dgm:cxn modelId="{361FDBA0-6CDE-4F78-BEF6-70BD3FDF2CDD}" type="presParOf" srcId="{2D781290-AAD8-46EF-981A-19E32A8BC19E}" destId="{92FC2351-07CB-41C9-B504-C45D36B42E8E}" srcOrd="3" destOrd="0" presId="urn:microsoft.com/office/officeart/2005/8/layout/chevron1"/>
    <dgm:cxn modelId="{35EE656E-5CB3-4AB5-B813-90BF2B8AF596}" type="presParOf" srcId="{2D781290-AAD8-46EF-981A-19E32A8BC19E}" destId="{C78B1ACD-8240-4979-B5BA-DB11913B15F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D7917-789F-4637-AB49-C18BE14F02D2}">
      <dsp:nvSpPr>
        <dsp:cNvPr id="0" name=""/>
        <dsp:cNvSpPr/>
      </dsp:nvSpPr>
      <dsp:spPr>
        <a:xfrm>
          <a:off x="2198" y="230167"/>
          <a:ext cx="2679035" cy="1071614"/>
        </a:xfrm>
        <a:prstGeom prst="chevron">
          <a:avLst/>
        </a:prstGeom>
        <a:solidFill>
          <a:srgbClr val="01406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Binary</a:t>
          </a:r>
          <a:endParaRPr lang="id-ID" sz="2400" b="1" kern="1200" dirty="0"/>
        </a:p>
      </dsp:txBody>
      <dsp:txXfrm>
        <a:off x="538005" y="230167"/>
        <a:ext cx="1607421" cy="1071614"/>
      </dsp:txXfrm>
    </dsp:sp>
    <dsp:sp modelId="{5ACBAE19-0DC0-4C6E-AA4E-2010C1E58861}">
      <dsp:nvSpPr>
        <dsp:cNvPr id="0" name=""/>
        <dsp:cNvSpPr/>
      </dsp:nvSpPr>
      <dsp:spPr>
        <a:xfrm>
          <a:off x="2413331" y="230167"/>
          <a:ext cx="2679035" cy="1071614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0000"/>
              </a:solidFill>
            </a:rPr>
            <a:t>Assembly</a:t>
          </a:r>
          <a:endParaRPr lang="id-ID" sz="2400" b="1" kern="1200" dirty="0">
            <a:solidFill>
              <a:srgbClr val="FF0000"/>
            </a:solidFill>
          </a:endParaRPr>
        </a:p>
      </dsp:txBody>
      <dsp:txXfrm>
        <a:off x="2949138" y="230167"/>
        <a:ext cx="1607421" cy="1071614"/>
      </dsp:txXfrm>
    </dsp:sp>
    <dsp:sp modelId="{C78B1ACD-8240-4979-B5BA-DB11913B15FF}">
      <dsp:nvSpPr>
        <dsp:cNvPr id="0" name=""/>
        <dsp:cNvSpPr/>
      </dsp:nvSpPr>
      <dsp:spPr>
        <a:xfrm>
          <a:off x="4824463" y="230167"/>
          <a:ext cx="2679035" cy="1071614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/>
              </a:solidFill>
            </a:rPr>
            <a:t>Code</a:t>
          </a:r>
          <a:endParaRPr lang="id-ID" sz="2400" b="1" kern="1200" dirty="0">
            <a:solidFill>
              <a:schemeClr val="accent1"/>
            </a:solidFill>
          </a:endParaRPr>
        </a:p>
      </dsp:txBody>
      <dsp:txXfrm>
        <a:off x="5360270" y="230167"/>
        <a:ext cx="1607421" cy="1071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eCRE</a:t>
            </a:r>
            <a:r>
              <a:rPr lang="en-US" dirty="0"/>
              <a:t> = </a:t>
            </a:r>
            <a:r>
              <a:rPr lang="en-US" dirty="0" err="1"/>
              <a:t>eLearnSecurity</a:t>
            </a:r>
            <a:r>
              <a:rPr lang="en-US" dirty="0"/>
              <a:t> Certified Reverse Engineer (https://www.elearnsecurity.com/certification/ecre/) </a:t>
            </a:r>
          </a:p>
          <a:p>
            <a:r>
              <a:rPr lang="en-US" dirty="0"/>
              <a:t>GREM = GIAC Reverse Engineering Malware (https://www.giac.org/certification/reverse-engineering-malware-grem)</a:t>
            </a:r>
          </a:p>
          <a:p>
            <a:r>
              <a:rPr lang="en-US" dirty="0"/>
              <a:t>CCMRE = CREST Certified Malware Reverse Engineer (https://www.crest-approved.org/examination/malware-reverse-engineer/index.html)</a:t>
            </a:r>
          </a:p>
          <a:p>
            <a:r>
              <a:rPr lang="en-US" dirty="0"/>
              <a:t>CREA = Certified Reverse Engineering Analyst (http://www.iacertification.org/crea_certified_reverse_engineering_analyst.html)</a:t>
            </a:r>
          </a:p>
          <a:p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52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534" y="2347156"/>
            <a:ext cx="3707122" cy="22187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5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35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379764" y="-5"/>
            <a:ext cx="7764236" cy="422910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233612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5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4781550" y="3785308"/>
            <a:ext cx="1143431" cy="13525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98535" y="1872077"/>
            <a:ext cx="5506973" cy="456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spc="225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98533" y="930832"/>
            <a:ext cx="5506967" cy="91167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53000" y="0"/>
            <a:ext cx="4191000" cy="5154187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6392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" name="Google Shape;94;p15">
            <a:extLst>
              <a:ext uri="{FF2B5EF4-FFF2-40B4-BE49-F238E27FC236}">
                <a16:creationId xmlns:a16="http://schemas.microsoft.com/office/drawing/2014/main" id="{56D64196-5D31-45C8-9C37-67A9589AA412}"/>
              </a:ext>
            </a:extLst>
          </p:cNvPr>
          <p:cNvSpPr/>
          <p:nvPr userDrawn="1"/>
        </p:nvSpPr>
        <p:spPr>
          <a:xfrm>
            <a:off x="-53937" y="3791965"/>
            <a:ext cx="9197938" cy="4069800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8" r:id="rId6"/>
    <p:sldLayoutId id="2147483660" r:id="rId7"/>
    <p:sldLayoutId id="2147483661" r:id="rId8"/>
    <p:sldLayoutId id="2147483663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b.me/Reversing.ID" TargetMode="External"/><Relationship Id="rId2" Type="http://schemas.openxmlformats.org/officeDocument/2006/relationships/hyperlink" Target="https://t.me/ReversingID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reversing.id/" TargetMode="External"/><Relationship Id="rId4" Type="http://schemas.openxmlformats.org/officeDocument/2006/relationships/hyperlink" Target="https://github.com/ReversingID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Binary and Beyond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4681182" y="1290175"/>
            <a:ext cx="382222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Journey to</a:t>
            </a:r>
            <a:br>
              <a:rPr lang="es" dirty="0">
                <a:solidFill>
                  <a:schemeClr val="lt1"/>
                </a:solidFill>
              </a:rPr>
            </a:br>
            <a:r>
              <a:rPr lang="es" dirty="0">
                <a:solidFill>
                  <a:srgbClr val="FFFF00"/>
                </a:solidFill>
              </a:rPr>
              <a:t>Reverse Engineering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42E57-36DE-4AD5-ADA6-D86856E4A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402" y="4510935"/>
            <a:ext cx="551035" cy="551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10101-165C-4415-A683-7DBE9139DED6}"/>
              </a:ext>
            </a:extLst>
          </p:cNvPr>
          <p:cNvSpPr txBox="1"/>
          <p:nvPr/>
        </p:nvSpPr>
        <p:spPr>
          <a:xfrm>
            <a:off x="6592292" y="4634292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January 16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CD1E-2098-43E1-9896-930E259D9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F098206-2FEF-476A-90F9-0B17293D845D}"/>
              </a:ext>
            </a:extLst>
          </p:cNvPr>
          <p:cNvSpPr txBox="1">
            <a:spLocks/>
          </p:cNvSpPr>
          <p:nvPr/>
        </p:nvSpPr>
        <p:spPr>
          <a:xfrm>
            <a:off x="613699" y="1779889"/>
            <a:ext cx="5309585" cy="295827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Reverse engineer and developer compete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Developer want to </a:t>
            </a:r>
            <a:r>
              <a:rPr lang="en-US" sz="1800" dirty="0">
                <a:solidFill>
                  <a:schemeClr val="accent1"/>
                </a:solidFill>
              </a:rPr>
              <a:t>protect</a:t>
            </a:r>
            <a:r>
              <a:rPr lang="en-US" sz="1800" dirty="0"/>
              <a:t> their intellectual 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Reverse engineer want to </a:t>
            </a:r>
            <a:r>
              <a:rPr lang="en-US" sz="1800" dirty="0">
                <a:solidFill>
                  <a:schemeClr val="accent1"/>
                </a:solidFill>
              </a:rPr>
              <a:t>break</a:t>
            </a:r>
            <a:r>
              <a:rPr lang="en-US" sz="1800" dirty="0"/>
              <a:t> the protection.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Who will win?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sz="1800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F6B882D-6689-46BF-BB79-7E5235A3951E}"/>
              </a:ext>
            </a:extLst>
          </p:cNvPr>
          <p:cNvSpPr txBox="1">
            <a:spLocks/>
          </p:cNvSpPr>
          <p:nvPr/>
        </p:nvSpPr>
        <p:spPr>
          <a:xfrm>
            <a:off x="613699" y="992043"/>
            <a:ext cx="7342621" cy="6088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Developer vs Reverser</a:t>
            </a:r>
            <a:endParaRPr lang="id-ID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3F359D4-81E8-4FA2-A1FF-2F1D599E556D}"/>
              </a:ext>
            </a:extLst>
          </p:cNvPr>
          <p:cNvSpPr txBox="1">
            <a:spLocks/>
          </p:cNvSpPr>
          <p:nvPr/>
        </p:nvSpPr>
        <p:spPr>
          <a:xfrm>
            <a:off x="613699" y="405336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3200" dirty="0"/>
              <a:t>Continuous Rivalry</a:t>
            </a:r>
            <a:endParaRPr lang="id-ID" sz="3200" dirty="0"/>
          </a:p>
        </p:txBody>
      </p:sp>
      <p:pic>
        <p:nvPicPr>
          <p:cNvPr id="7" name="Picture 2" descr="Image result for head to head vs">
            <a:extLst>
              <a:ext uri="{FF2B5EF4-FFF2-40B4-BE49-F238E27FC236}">
                <a16:creationId xmlns:a16="http://schemas.microsoft.com/office/drawing/2014/main" id="{FFBD37F4-2E2B-4991-BE41-85113CDC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47" y="2733797"/>
            <a:ext cx="3184777" cy="211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CEC55-170C-463A-BABC-CB7C374CC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5" y="2753761"/>
            <a:ext cx="1040285" cy="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2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2124-ED3F-4A00-A910-617F4796A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138BA-6F70-43ED-8515-31E80DAD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4" y="35658"/>
            <a:ext cx="5061999" cy="50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2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CD1E-2098-43E1-9896-930E259D9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F098206-2FEF-476A-90F9-0B17293D845D}"/>
              </a:ext>
            </a:extLst>
          </p:cNvPr>
          <p:cNvSpPr txBox="1">
            <a:spLocks/>
          </p:cNvSpPr>
          <p:nvPr/>
        </p:nvSpPr>
        <p:spPr>
          <a:xfrm>
            <a:off x="1104900" y="1779889"/>
            <a:ext cx="4818384" cy="295827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Comprehension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Reconstruction</a:t>
            </a:r>
            <a:endParaRPr lang="id-ID" sz="2200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F6B882D-6689-46BF-BB79-7E5235A3951E}"/>
              </a:ext>
            </a:extLst>
          </p:cNvPr>
          <p:cNvSpPr txBox="1">
            <a:spLocks/>
          </p:cNvSpPr>
          <p:nvPr/>
        </p:nvSpPr>
        <p:spPr>
          <a:xfrm>
            <a:off x="613699" y="992043"/>
            <a:ext cx="7342621" cy="6088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Formalizing the reverse engineering</a:t>
            </a:r>
            <a:endParaRPr lang="id-ID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3F359D4-81E8-4FA2-A1FF-2F1D599E556D}"/>
              </a:ext>
            </a:extLst>
          </p:cNvPr>
          <p:cNvSpPr txBox="1">
            <a:spLocks/>
          </p:cNvSpPr>
          <p:nvPr/>
        </p:nvSpPr>
        <p:spPr>
          <a:xfrm>
            <a:off x="613699" y="405336"/>
            <a:ext cx="7342622" cy="69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3200" dirty="0"/>
              <a:t>Basic Principles</a:t>
            </a:r>
            <a:endParaRPr lang="id-ID" sz="3200" dirty="0"/>
          </a:p>
        </p:txBody>
      </p:sp>
      <p:sp>
        <p:nvSpPr>
          <p:cNvPr id="9" name="TextBox 123">
            <a:extLst>
              <a:ext uri="{FF2B5EF4-FFF2-40B4-BE49-F238E27FC236}">
                <a16:creationId xmlns:a16="http://schemas.microsoft.com/office/drawing/2014/main" id="{5F2787AA-84BC-4548-909A-1C10AEA49F9F}"/>
              </a:ext>
            </a:extLst>
          </p:cNvPr>
          <p:cNvSpPr txBox="1"/>
          <p:nvPr/>
        </p:nvSpPr>
        <p:spPr>
          <a:xfrm>
            <a:off x="5356739" y="3966791"/>
            <a:ext cx="317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Secret Art of </a:t>
            </a:r>
            <a:r>
              <a:rPr lang="en-US" strike="sngStrike" dirty="0"/>
              <a:t>Alchemy</a:t>
            </a:r>
            <a:r>
              <a:rPr lang="en-US" dirty="0"/>
              <a:t> Reversing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2573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CD1E-2098-43E1-9896-930E259D9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F098206-2FEF-476A-90F9-0B17293D845D}"/>
              </a:ext>
            </a:extLst>
          </p:cNvPr>
          <p:cNvSpPr txBox="1">
            <a:spLocks/>
          </p:cNvSpPr>
          <p:nvPr/>
        </p:nvSpPr>
        <p:spPr>
          <a:xfrm>
            <a:off x="613698" y="1600938"/>
            <a:ext cx="5309585" cy="295827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Identification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Programming languages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compilers.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Packer or protection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library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Static Analysis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Dynamic Analysis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F6B882D-6689-46BF-BB79-7E5235A3951E}"/>
              </a:ext>
            </a:extLst>
          </p:cNvPr>
          <p:cNvSpPr txBox="1">
            <a:spLocks/>
          </p:cNvSpPr>
          <p:nvPr/>
        </p:nvSpPr>
        <p:spPr>
          <a:xfrm>
            <a:off x="613699" y="992043"/>
            <a:ext cx="7342621" cy="6088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Gaining the knowledge of anything related to the target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3F359D4-81E8-4FA2-A1FF-2F1D599E556D}"/>
              </a:ext>
            </a:extLst>
          </p:cNvPr>
          <p:cNvSpPr txBox="1">
            <a:spLocks/>
          </p:cNvSpPr>
          <p:nvPr/>
        </p:nvSpPr>
        <p:spPr>
          <a:xfrm>
            <a:off x="613699" y="405336"/>
            <a:ext cx="7342622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3200" dirty="0"/>
              <a:t>Basic Principles: Comprehension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2191897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CD1E-2098-43E1-9896-930E259D9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F098206-2FEF-476A-90F9-0B17293D845D}"/>
              </a:ext>
            </a:extLst>
          </p:cNvPr>
          <p:cNvSpPr txBox="1">
            <a:spLocks/>
          </p:cNvSpPr>
          <p:nvPr/>
        </p:nvSpPr>
        <p:spPr>
          <a:xfrm>
            <a:off x="613699" y="1779889"/>
            <a:ext cx="5309585" cy="295827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the global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Identify important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Graph and trace the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Grouping.</a:t>
            </a:r>
            <a:endParaRPr lang="id-ID" sz="1800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F6B882D-6689-46BF-BB79-7E5235A3951E}"/>
              </a:ext>
            </a:extLst>
          </p:cNvPr>
          <p:cNvSpPr txBox="1">
            <a:spLocks/>
          </p:cNvSpPr>
          <p:nvPr/>
        </p:nvSpPr>
        <p:spPr>
          <a:xfrm>
            <a:off x="613699" y="992043"/>
            <a:ext cx="7342621" cy="6088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Breaking the system structures to small components</a:t>
            </a:r>
            <a:endParaRPr lang="id-ID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3F359D4-81E8-4FA2-A1FF-2F1D599E556D}"/>
              </a:ext>
            </a:extLst>
          </p:cNvPr>
          <p:cNvSpPr txBox="1">
            <a:spLocks/>
          </p:cNvSpPr>
          <p:nvPr/>
        </p:nvSpPr>
        <p:spPr>
          <a:xfrm>
            <a:off x="613699" y="405336"/>
            <a:ext cx="7342622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3200" dirty="0"/>
              <a:t>Basic principle: Decomposition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264879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CD1E-2098-43E1-9896-930E259D9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F098206-2FEF-476A-90F9-0B17293D845D}"/>
              </a:ext>
            </a:extLst>
          </p:cNvPr>
          <p:cNvSpPr txBox="1">
            <a:spLocks/>
          </p:cNvSpPr>
          <p:nvPr/>
        </p:nvSpPr>
        <p:spPr>
          <a:xfrm>
            <a:off x="613699" y="1779889"/>
            <a:ext cx="5309585" cy="295827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Recreate the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Modify some parts.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Removing some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 new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Documentation.</a:t>
            </a:r>
            <a:endParaRPr lang="id-ID" sz="1800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F6B882D-6689-46BF-BB79-7E5235A3951E}"/>
              </a:ext>
            </a:extLst>
          </p:cNvPr>
          <p:cNvSpPr txBox="1">
            <a:spLocks/>
          </p:cNvSpPr>
          <p:nvPr/>
        </p:nvSpPr>
        <p:spPr>
          <a:xfrm>
            <a:off x="613699" y="992043"/>
            <a:ext cx="7342621" cy="6088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Creating something based on the extracted knowledge.</a:t>
            </a:r>
            <a:endParaRPr lang="id-ID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3F359D4-81E8-4FA2-A1FF-2F1D599E556D}"/>
              </a:ext>
            </a:extLst>
          </p:cNvPr>
          <p:cNvSpPr txBox="1">
            <a:spLocks/>
          </p:cNvSpPr>
          <p:nvPr/>
        </p:nvSpPr>
        <p:spPr>
          <a:xfrm>
            <a:off x="613699" y="405336"/>
            <a:ext cx="7342622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3200" dirty="0"/>
              <a:t>Basic Principle: Reconstruction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162955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From Binary and Beyond</a:t>
            </a:r>
            <a:endParaRPr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615596-356A-43EE-AA66-43ED0C19C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ctr">
              <a:buNone/>
            </a:pPr>
            <a:r>
              <a:rPr lang="en-US" sz="3200" dirty="0"/>
              <a:t>Reversing is not limited to binary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2A2214-E4ED-4405-A6A0-699997142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2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2F43-96D9-46EB-8EA7-B37D42EDC9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A3DF4365-7C04-44F2-B124-7226B9F28F0E}"/>
              </a:ext>
            </a:extLst>
          </p:cNvPr>
          <p:cNvSpPr txBox="1">
            <a:spLocks/>
          </p:cNvSpPr>
          <p:nvPr/>
        </p:nvSpPr>
        <p:spPr>
          <a:xfrm>
            <a:off x="613699" y="1779889"/>
            <a:ext cx="5309585" cy="295827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Code (software)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Machine (hardware)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(format, database, protocol)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etc</a:t>
            </a:r>
            <a:r>
              <a:rPr lang="en-US" sz="1800" dirty="0"/>
              <a:t>, </a:t>
            </a:r>
            <a:r>
              <a:rPr lang="en-US" sz="1800" dirty="0" err="1"/>
              <a:t>etc</a:t>
            </a:r>
            <a:r>
              <a:rPr lang="en-US" sz="1800" dirty="0"/>
              <a:t>, </a:t>
            </a:r>
            <a:r>
              <a:rPr lang="en-US" sz="1800" dirty="0" err="1"/>
              <a:t>etc</a:t>
            </a:r>
            <a:endParaRPr lang="id-ID" sz="180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00D35B2E-1EF3-4701-B808-2BFE3AE7FA2F}"/>
              </a:ext>
            </a:extLst>
          </p:cNvPr>
          <p:cNvSpPr txBox="1">
            <a:spLocks/>
          </p:cNvSpPr>
          <p:nvPr/>
        </p:nvSpPr>
        <p:spPr>
          <a:xfrm>
            <a:off x="613699" y="405336"/>
            <a:ext cx="4063076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3200" dirty="0"/>
              <a:t>Target of Reversing</a:t>
            </a:r>
            <a:endParaRPr lang="id-ID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32F84-7EB1-4092-8F75-BF9C1838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667" y="2200274"/>
            <a:ext cx="1731302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33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53D68F3-1B88-43CB-9D3E-D8CBB5C88B56}"/>
              </a:ext>
            </a:extLst>
          </p:cNvPr>
          <p:cNvSpPr txBox="1">
            <a:spLocks/>
          </p:cNvSpPr>
          <p:nvPr/>
        </p:nvSpPr>
        <p:spPr>
          <a:xfrm>
            <a:off x="11240503" y="6514052"/>
            <a:ext cx="646695" cy="2074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99F50C-BE38-4BD0-BA84-9B090E1F2B9B}" type="slidenum">
              <a:rPr lang="en-IN" smtClean="0"/>
              <a:pPr/>
              <a:t>19</a:t>
            </a:fld>
            <a:endParaRPr lang="en-IN" dirty="0"/>
          </a:p>
        </p:txBody>
      </p:sp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2FAEDBC2-32F0-480E-B600-BB868BA367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331311"/>
              </p:ext>
            </p:extLst>
          </p:nvPr>
        </p:nvGraphicFramePr>
        <p:xfrm>
          <a:off x="858456" y="2037569"/>
          <a:ext cx="7505698" cy="15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E0A5C6A-6E87-4F61-B8E2-87B56225352F}"/>
              </a:ext>
            </a:extLst>
          </p:cNvPr>
          <p:cNvSpPr txBox="1"/>
          <p:nvPr/>
        </p:nvSpPr>
        <p:spPr>
          <a:xfrm>
            <a:off x="2179821" y="1573244"/>
            <a:ext cx="2177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Disassembly</a:t>
            </a:r>
            <a:endParaRPr lang="id-ID" sz="22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3C7B9C-49FA-49F5-BBED-13EC0B729512}"/>
              </a:ext>
            </a:extLst>
          </p:cNvPr>
          <p:cNvSpPr txBox="1"/>
          <p:nvPr/>
        </p:nvSpPr>
        <p:spPr>
          <a:xfrm>
            <a:off x="5139945" y="3569519"/>
            <a:ext cx="1908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Decompile</a:t>
            </a:r>
            <a:endParaRPr lang="id-ID" sz="2200" dirty="0">
              <a:solidFill>
                <a:srgbClr val="0070C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49CC4F-5F46-4085-9607-65C3E8CF9A3F}"/>
              </a:ext>
            </a:extLst>
          </p:cNvPr>
          <p:cNvCxnSpPr/>
          <p:nvPr/>
        </p:nvCxnSpPr>
        <p:spPr>
          <a:xfrm flipV="1">
            <a:off x="3891083" y="2571420"/>
            <a:ext cx="0" cy="1506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BD5B24-CAA4-4B48-B4A0-B09ABF56B74F}"/>
              </a:ext>
            </a:extLst>
          </p:cNvPr>
          <p:cNvCxnSpPr/>
          <p:nvPr/>
        </p:nvCxnSpPr>
        <p:spPr>
          <a:xfrm flipV="1">
            <a:off x="7432142" y="4863788"/>
            <a:ext cx="0" cy="1506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7">
            <a:extLst>
              <a:ext uri="{FF2B5EF4-FFF2-40B4-BE49-F238E27FC236}">
                <a16:creationId xmlns:a16="http://schemas.microsoft.com/office/drawing/2014/main" id="{96050352-581B-4472-8DB9-88C169D1D676}"/>
              </a:ext>
            </a:extLst>
          </p:cNvPr>
          <p:cNvSpPr txBox="1">
            <a:spLocks/>
          </p:cNvSpPr>
          <p:nvPr/>
        </p:nvSpPr>
        <p:spPr>
          <a:xfrm>
            <a:off x="1571624" y="609683"/>
            <a:ext cx="7280275" cy="65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 sz="2600" dirty="0"/>
              <a:t>(Simple) Code Reversing Pipeline</a:t>
            </a:r>
            <a:endParaRPr lang="id-ID" sz="2600" dirty="0"/>
          </a:p>
        </p:txBody>
      </p:sp>
    </p:spTree>
    <p:extLst>
      <p:ext uri="{BB962C8B-B14F-4D97-AF65-F5344CB8AC3E}">
        <p14:creationId xmlns:p14="http://schemas.microsoft.com/office/powerpoint/2010/main" val="46852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75">
            <a:extLst>
              <a:ext uri="{FF2B5EF4-FFF2-40B4-BE49-F238E27FC236}">
                <a16:creationId xmlns:a16="http://schemas.microsoft.com/office/drawing/2014/main" id="{9D91AADD-CAC4-485F-B722-7E871BED2333}"/>
              </a:ext>
            </a:extLst>
          </p:cNvPr>
          <p:cNvSpPr txBox="1">
            <a:spLocks/>
          </p:cNvSpPr>
          <p:nvPr/>
        </p:nvSpPr>
        <p:spPr>
          <a:xfrm>
            <a:off x="709757" y="513009"/>
            <a:ext cx="1751693" cy="88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6000" dirty="0">
                <a:solidFill>
                  <a:srgbClr val="0070C0"/>
                </a:solidFill>
              </a:rPr>
              <a:t>H</a:t>
            </a:r>
            <a:r>
              <a:rPr lang="id-ID" sz="6000" dirty="0">
                <a:solidFill>
                  <a:srgbClr val="0070C0"/>
                </a:solidFill>
              </a:rPr>
              <a:t>i</a:t>
            </a:r>
            <a:r>
              <a:rPr lang="en" sz="6000" dirty="0">
                <a:solidFill>
                  <a:srgbClr val="0070C0"/>
                </a:solidFill>
              </a:rPr>
              <a:t>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230B59-4416-495C-BD1C-288EAF50A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1" y="1446663"/>
            <a:ext cx="2032339" cy="27414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8027D3-CB1F-4189-BF1D-A4079E72A590}"/>
              </a:ext>
            </a:extLst>
          </p:cNvPr>
          <p:cNvSpPr txBox="1"/>
          <p:nvPr/>
        </p:nvSpPr>
        <p:spPr>
          <a:xfrm>
            <a:off x="2813657" y="1446663"/>
            <a:ext cx="422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Satria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Ady Pradana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E5111A-1553-446D-8289-9F876436C932}"/>
              </a:ext>
            </a:extLst>
          </p:cNvPr>
          <p:cNvSpPr txBox="1"/>
          <p:nvPr/>
        </p:nvSpPr>
        <p:spPr>
          <a:xfrm>
            <a:off x="2813657" y="2011519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Ordinary Cyber Security Guy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F6C8D4-930D-466A-B02C-4B923958551F}"/>
              </a:ext>
            </a:extLst>
          </p:cNvPr>
          <p:cNvSpPr txBox="1"/>
          <p:nvPr/>
        </p:nvSpPr>
        <p:spPr>
          <a:xfrm>
            <a:off x="3216330" y="2545599"/>
            <a:ext cx="48702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Cyber Security Consultant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of </a:t>
            </a:r>
            <a:r>
              <a:rPr lang="en-US" dirty="0">
                <a:solidFill>
                  <a:srgbClr val="FFFF00"/>
                </a:solidFill>
              </a:rPr>
              <a:t>Mitra </a:t>
            </a:r>
            <a:r>
              <a:rPr lang="en-US" dirty="0" err="1">
                <a:solidFill>
                  <a:srgbClr val="FFFF00"/>
                </a:solidFill>
              </a:rPr>
              <a:t>Integrasi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Informatika</a:t>
            </a: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Penetration Tester, Red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IoT / OT Cyber Security Special Interest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Community Leader of </a:t>
            </a:r>
            <a:r>
              <a:rPr lang="en-US" dirty="0">
                <a:solidFill>
                  <a:srgbClr val="FFFF00"/>
                </a:solidFill>
              </a:rPr>
              <a:t>Reversing.ID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Love Low-Level Stuffs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F02E32B9-DA3C-4D96-89A7-738BE86C9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3243" y="70966"/>
            <a:ext cx="2982000" cy="689100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585113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CB7EED-ABD4-4BD9-9C3D-E66CE69A7D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10">
            <a:extLst>
              <a:ext uri="{FF2B5EF4-FFF2-40B4-BE49-F238E27FC236}">
                <a16:creationId xmlns:a16="http://schemas.microsoft.com/office/drawing/2014/main" id="{A1F597D0-F311-4468-86F0-DC6DB762E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9" r="39999"/>
          <a:stretch>
            <a:fillRect/>
          </a:stretch>
        </p:blipFill>
        <p:spPr>
          <a:xfrm>
            <a:off x="6932476" y="-524250"/>
            <a:ext cx="2211524" cy="6192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8270E73-9ABE-4D00-B2BF-A754457709C1}"/>
              </a:ext>
            </a:extLst>
          </p:cNvPr>
          <p:cNvSpPr txBox="1">
            <a:spLocks/>
          </p:cNvSpPr>
          <p:nvPr/>
        </p:nvSpPr>
        <p:spPr>
          <a:xfrm>
            <a:off x="379362" y="440097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2600" dirty="0"/>
              <a:t>Binary analysis</a:t>
            </a:r>
            <a:endParaRPr lang="id-ID" sz="2600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EB51A26-BEE9-4968-A29B-559395708BA9}"/>
              </a:ext>
            </a:extLst>
          </p:cNvPr>
          <p:cNvSpPr txBox="1">
            <a:spLocks/>
          </p:cNvSpPr>
          <p:nvPr/>
        </p:nvSpPr>
        <p:spPr>
          <a:xfrm>
            <a:off x="379361" y="872097"/>
            <a:ext cx="5184913" cy="36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Analyze how program works and behave</a:t>
            </a:r>
            <a:endParaRPr lang="id-ID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BA99478-8525-4739-A05A-409244CA2192}"/>
              </a:ext>
            </a:extLst>
          </p:cNvPr>
          <p:cNvSpPr txBox="1">
            <a:spLocks/>
          </p:cNvSpPr>
          <p:nvPr/>
        </p:nvSpPr>
        <p:spPr>
          <a:xfrm>
            <a:off x="379474" y="1664097"/>
            <a:ext cx="5184800" cy="32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Disassembly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Decompile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Instrumentation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Code Emulation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Symbolic Execution</a:t>
            </a:r>
            <a:endParaRPr lang="id-ID" sz="2200" dirty="0"/>
          </a:p>
        </p:txBody>
      </p:sp>
    </p:spTree>
    <p:extLst>
      <p:ext uri="{BB962C8B-B14F-4D97-AF65-F5344CB8AC3E}">
        <p14:creationId xmlns:p14="http://schemas.microsoft.com/office/powerpoint/2010/main" val="930931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crack">
            <a:extLst>
              <a:ext uri="{FF2B5EF4-FFF2-40B4-BE49-F238E27FC236}">
                <a16:creationId xmlns:a16="http://schemas.microsoft.com/office/drawing/2014/main" id="{388D1627-37CE-4C46-B990-DCF7DD97F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7" r="26157"/>
          <a:stretch>
            <a:fillRect/>
          </a:stretch>
        </p:blipFill>
        <p:spPr bwMode="auto">
          <a:xfrm>
            <a:off x="7103926" y="-352425"/>
            <a:ext cx="2211524" cy="6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939F8D3B-1FD5-4712-AAC6-8A9143CF69CB}"/>
              </a:ext>
            </a:extLst>
          </p:cNvPr>
          <p:cNvSpPr txBox="1">
            <a:spLocks/>
          </p:cNvSpPr>
          <p:nvPr/>
        </p:nvSpPr>
        <p:spPr>
          <a:xfrm>
            <a:off x="518639" y="584904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2600" dirty="0"/>
              <a:t>Binary modification</a:t>
            </a:r>
            <a:endParaRPr lang="id-ID" sz="26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5D61646-5DD2-46F7-9A22-F88E8E53EF37}"/>
              </a:ext>
            </a:extLst>
          </p:cNvPr>
          <p:cNvSpPr txBox="1">
            <a:spLocks/>
          </p:cNvSpPr>
          <p:nvPr/>
        </p:nvSpPr>
        <p:spPr>
          <a:xfrm>
            <a:off x="518638" y="1016904"/>
            <a:ext cx="5184913" cy="36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Modification outside of Developer Control</a:t>
            </a:r>
            <a:endParaRPr lang="id-ID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7D95E74-D67D-4278-B1F0-6BCBE48B8FA7}"/>
              </a:ext>
            </a:extLst>
          </p:cNvPr>
          <p:cNvSpPr txBox="1">
            <a:spLocks/>
          </p:cNvSpPr>
          <p:nvPr/>
        </p:nvSpPr>
        <p:spPr>
          <a:xfrm>
            <a:off x="518638" y="1808904"/>
            <a:ext cx="5184800" cy="32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Byte Patching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Control-Flow Bypass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Resource 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Keygen</a:t>
            </a:r>
            <a:endParaRPr lang="id-ID" sz="2200" dirty="0"/>
          </a:p>
        </p:txBody>
      </p:sp>
    </p:spTree>
    <p:extLst>
      <p:ext uri="{BB962C8B-B14F-4D97-AF65-F5344CB8AC3E}">
        <p14:creationId xmlns:p14="http://schemas.microsoft.com/office/powerpoint/2010/main" val="907104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7986B3-2488-4716-9564-15F0B6FC9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DED29FD2-DFAA-48AB-8FBE-D650D8BC9C95}"/>
              </a:ext>
            </a:extLst>
          </p:cNvPr>
          <p:cNvSpPr txBox="1">
            <a:spLocks/>
          </p:cNvSpPr>
          <p:nvPr/>
        </p:nvSpPr>
        <p:spPr>
          <a:xfrm>
            <a:off x="1584700" y="2072211"/>
            <a:ext cx="6076950" cy="837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Is Assembly Language Mandatory?</a:t>
            </a:r>
            <a:endParaRPr lang="id-ID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12122-5110-4DE2-9637-B86AFB0FD797}"/>
              </a:ext>
            </a:extLst>
          </p:cNvPr>
          <p:cNvSpPr txBox="1"/>
          <p:nvPr/>
        </p:nvSpPr>
        <p:spPr>
          <a:xfrm>
            <a:off x="2390775" y="28384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ED82F-C937-41A9-9690-96CEE0382866}"/>
              </a:ext>
            </a:extLst>
          </p:cNvPr>
          <p:cNvSpPr txBox="1"/>
          <p:nvPr/>
        </p:nvSpPr>
        <p:spPr>
          <a:xfrm>
            <a:off x="4991100" y="283844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5BA34-09FE-47D0-AA5F-8D5E1527F890}"/>
              </a:ext>
            </a:extLst>
          </p:cNvPr>
          <p:cNvSpPr txBox="1"/>
          <p:nvPr/>
        </p:nvSpPr>
        <p:spPr>
          <a:xfrm>
            <a:off x="6050489" y="3819525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92454-E69A-47EA-B767-3FEF7B322BAD}"/>
              </a:ext>
            </a:extLst>
          </p:cNvPr>
          <p:cNvSpPr txBox="1"/>
          <p:nvPr/>
        </p:nvSpPr>
        <p:spPr>
          <a:xfrm>
            <a:off x="6793000" y="4109740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0F6C8-1C71-4407-860D-675FEEAAB9EA}"/>
              </a:ext>
            </a:extLst>
          </p:cNvPr>
          <p:cNvSpPr txBox="1"/>
          <p:nvPr/>
        </p:nvSpPr>
        <p:spPr>
          <a:xfrm>
            <a:off x="7347960" y="3726386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6ECA6-EFED-47CA-BC30-4E2A10C18F13}"/>
              </a:ext>
            </a:extLst>
          </p:cNvPr>
          <p:cNvSpPr txBox="1"/>
          <p:nvPr/>
        </p:nvSpPr>
        <p:spPr>
          <a:xfrm>
            <a:off x="6667774" y="3427390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Delphi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F9349-9FEA-4137-8435-055D7765050B}"/>
              </a:ext>
            </a:extLst>
          </p:cNvPr>
          <p:cNvSpPr txBox="1"/>
          <p:nvPr/>
        </p:nvSpPr>
        <p:spPr>
          <a:xfrm>
            <a:off x="7614219" y="4333159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CEF26A-4657-4429-9668-FE9F12FFD5A9}"/>
              </a:ext>
            </a:extLst>
          </p:cNvPr>
          <p:cNvSpPr txBox="1"/>
          <p:nvPr/>
        </p:nvSpPr>
        <p:spPr>
          <a:xfrm>
            <a:off x="7910935" y="3330891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9F32E-2D57-46AB-A094-93F528B78C94}"/>
              </a:ext>
            </a:extLst>
          </p:cNvPr>
          <p:cNvSpPr txBox="1"/>
          <p:nvPr/>
        </p:nvSpPr>
        <p:spPr>
          <a:xfrm>
            <a:off x="352425" y="435816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E9E14-1838-4FC8-B797-1D1D84760086}"/>
              </a:ext>
            </a:extLst>
          </p:cNvPr>
          <p:cNvSpPr txBox="1"/>
          <p:nvPr/>
        </p:nvSpPr>
        <p:spPr>
          <a:xfrm>
            <a:off x="1053418" y="4050385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FC2EE-A464-45A5-B41D-B89E8E83593E}"/>
              </a:ext>
            </a:extLst>
          </p:cNvPr>
          <p:cNvSpPr txBox="1"/>
          <p:nvPr/>
        </p:nvSpPr>
        <p:spPr>
          <a:xfrm>
            <a:off x="610668" y="3665636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DF960-6C31-4F08-BD55-B3145CD8F40B}"/>
              </a:ext>
            </a:extLst>
          </p:cNvPr>
          <p:cNvSpPr txBox="1"/>
          <p:nvPr/>
        </p:nvSpPr>
        <p:spPr>
          <a:xfrm>
            <a:off x="1637232" y="4417517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PowerPC</a:t>
            </a:r>
          </a:p>
        </p:txBody>
      </p:sp>
    </p:spTree>
    <p:extLst>
      <p:ext uri="{BB962C8B-B14F-4D97-AF65-F5344CB8AC3E}">
        <p14:creationId xmlns:p14="http://schemas.microsoft.com/office/powerpoint/2010/main" val="809389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3427-CAD1-4086-B771-341A796BB9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3DACE-38D4-4583-927B-4D4DBE9E724E}"/>
              </a:ext>
            </a:extLst>
          </p:cNvPr>
          <p:cNvSpPr txBox="1"/>
          <p:nvPr/>
        </p:nvSpPr>
        <p:spPr>
          <a:xfrm>
            <a:off x="613700" y="1351536"/>
            <a:ext cx="4227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Cryptography?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8187B-BA42-477B-9AA5-E34399107DB8}"/>
              </a:ext>
            </a:extLst>
          </p:cNvPr>
          <p:cNvSpPr txBox="1"/>
          <p:nvPr/>
        </p:nvSpPr>
        <p:spPr>
          <a:xfrm>
            <a:off x="3798982" y="2571750"/>
            <a:ext cx="4225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Programming?</a:t>
            </a:r>
          </a:p>
        </p:txBody>
      </p:sp>
    </p:spTree>
    <p:extLst>
      <p:ext uri="{BB962C8B-B14F-4D97-AF65-F5344CB8AC3E}">
        <p14:creationId xmlns:p14="http://schemas.microsoft.com/office/powerpoint/2010/main" val="4221816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BFA3-803E-4886-A3BF-27BA16B5A0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7F73A0-EF9F-4783-B2A2-3019EC45E5A8}"/>
              </a:ext>
            </a:extLst>
          </p:cNvPr>
          <p:cNvSpPr txBox="1">
            <a:spLocks/>
          </p:cNvSpPr>
          <p:nvPr/>
        </p:nvSpPr>
        <p:spPr>
          <a:xfrm>
            <a:off x="518639" y="584904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2600" dirty="0"/>
              <a:t>Tools</a:t>
            </a:r>
            <a:endParaRPr lang="id-ID" sz="2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C8CDE-7DE3-41E5-9D07-AD323965870E}"/>
              </a:ext>
            </a:extLst>
          </p:cNvPr>
          <p:cNvSpPr txBox="1">
            <a:spLocks/>
          </p:cNvSpPr>
          <p:nvPr/>
        </p:nvSpPr>
        <p:spPr>
          <a:xfrm>
            <a:off x="518638" y="1016904"/>
            <a:ext cx="5184913" cy="36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For Software Reverse Engineering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848D9A-5D5E-4F02-BBC1-BD01C58F1FC1}"/>
              </a:ext>
            </a:extLst>
          </p:cNvPr>
          <p:cNvSpPr txBox="1">
            <a:spLocks/>
          </p:cNvSpPr>
          <p:nvPr/>
        </p:nvSpPr>
        <p:spPr>
          <a:xfrm>
            <a:off x="518638" y="1808904"/>
            <a:ext cx="5184800" cy="32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Binary Format Identifier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Hex Editors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Disassemblers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Decompilers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Debuggers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Dynamic Binary Instrumentation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Code Emulators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Packet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6621F-BE27-4C36-BDDF-11D97428A9AE}"/>
              </a:ext>
            </a:extLst>
          </p:cNvPr>
          <p:cNvSpPr txBox="1"/>
          <p:nvPr/>
        </p:nvSpPr>
        <p:spPr>
          <a:xfrm>
            <a:off x="3591499" y="4738164"/>
            <a:ext cx="5552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https://github.com/ReversingID/Awesome-Reversing/blob/master/_software</a:t>
            </a:r>
            <a:r>
              <a:rPr lang="en-US" sz="1200"/>
              <a:t>.md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557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D2C6-19DC-464A-8B23-5C38AF63D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82E4-4BCE-4CF7-AE50-D875EC177137}"/>
              </a:ext>
            </a:extLst>
          </p:cNvPr>
          <p:cNvSpPr txBox="1">
            <a:spLocks/>
          </p:cNvSpPr>
          <p:nvPr/>
        </p:nvSpPr>
        <p:spPr>
          <a:xfrm>
            <a:off x="518639" y="584904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2600" dirty="0"/>
              <a:t>Binary Format Identifier</a:t>
            </a:r>
            <a:endParaRPr lang="id-ID" sz="26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F181A8E-BA50-408B-8354-33F0EF00F347}"/>
              </a:ext>
            </a:extLst>
          </p:cNvPr>
          <p:cNvSpPr>
            <a:spLocks noGrp="1"/>
          </p:cNvSpPr>
          <p:nvPr/>
        </p:nvSpPr>
        <p:spPr>
          <a:xfrm>
            <a:off x="518639" y="1394479"/>
            <a:ext cx="3807922" cy="354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Detect It Easy</a:t>
            </a:r>
            <a:r>
              <a:rPr lang="en-US" dirty="0"/>
              <a:t>	</a:t>
            </a:r>
          </a:p>
          <a:p>
            <a:r>
              <a:rPr lang="en-US" dirty="0" err="1">
                <a:solidFill>
                  <a:srgbClr val="00B0F0"/>
                </a:solidFill>
              </a:rPr>
              <a:t>PeStudio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 err="1"/>
              <a:t>PEiD</a:t>
            </a:r>
            <a:endParaRPr lang="en-US" dirty="0"/>
          </a:p>
          <a:p>
            <a:r>
              <a:rPr lang="en-US" dirty="0"/>
              <a:t>PPEE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B22ADDC-A3FE-43B8-9F46-0731AACF5843}"/>
              </a:ext>
            </a:extLst>
          </p:cNvPr>
          <p:cNvSpPr>
            <a:spLocks noGrp="1"/>
          </p:cNvSpPr>
          <p:nvPr/>
        </p:nvSpPr>
        <p:spPr>
          <a:xfrm>
            <a:off x="4814127" y="1211855"/>
            <a:ext cx="5184913" cy="3346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Focus on:</a:t>
            </a:r>
          </a:p>
          <a:p>
            <a:pPr marL="0" indent="0">
              <a:buNone/>
            </a:pPr>
            <a:endParaRPr lang="en-US" sz="2400" dirty="0"/>
          </a:p>
          <a:p>
            <a:pPr marL="285750" indent="-285750"/>
            <a:r>
              <a:rPr lang="en-US" sz="2000" dirty="0"/>
              <a:t>Binary type (PE, ELF,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marL="285750" indent="-285750"/>
            <a:r>
              <a:rPr lang="en-US" sz="2000" dirty="0"/>
              <a:t>Import-library List</a:t>
            </a:r>
          </a:p>
          <a:p>
            <a:pPr marL="285750" indent="-285750"/>
            <a:r>
              <a:rPr lang="en-US" sz="2000" dirty="0"/>
              <a:t>Entropy view</a:t>
            </a:r>
          </a:p>
          <a:p>
            <a:pPr marL="285750" indent="-285750"/>
            <a:r>
              <a:rPr lang="en-US" sz="2000" dirty="0"/>
              <a:t>Packer identification</a:t>
            </a:r>
          </a:p>
          <a:p>
            <a:pPr marL="285750" indent="-285750"/>
            <a:r>
              <a:rPr lang="en-US" sz="2000" dirty="0"/>
              <a:t>Development tools identification</a:t>
            </a:r>
            <a:br>
              <a:rPr lang="en-US" sz="2000" dirty="0"/>
            </a:br>
            <a:r>
              <a:rPr lang="en-US" sz="2000" dirty="0"/>
              <a:t>(compiler, linker,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marL="285750" indent="-285750"/>
            <a:r>
              <a:rPr lang="en-US" sz="2000" dirty="0"/>
              <a:t>Sections list</a:t>
            </a:r>
          </a:p>
          <a:p>
            <a:pPr marL="285750" indent="-285750"/>
            <a:r>
              <a:rPr lang="en-US" sz="2000" dirty="0"/>
              <a:t>Hash</a:t>
            </a:r>
          </a:p>
          <a:p>
            <a:pPr marL="285750" indent="-285750"/>
            <a:r>
              <a:rPr lang="en-US" sz="2000" dirty="0"/>
              <a:t>Signature matching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1850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C0E6-4F08-41C4-9FBF-F6D2B34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C2D4C467-2DDC-4975-8BF8-4F5A4B58E20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72" y="405336"/>
            <a:ext cx="6637978" cy="433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43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0A3A4B7-255B-4924-8B20-74850169A53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8" y="307844"/>
            <a:ext cx="8585984" cy="45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51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D2C6-19DC-464A-8B23-5C38AF63D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82E4-4BCE-4CF7-AE50-D875EC177137}"/>
              </a:ext>
            </a:extLst>
          </p:cNvPr>
          <p:cNvSpPr txBox="1">
            <a:spLocks/>
          </p:cNvSpPr>
          <p:nvPr/>
        </p:nvSpPr>
        <p:spPr>
          <a:xfrm>
            <a:off x="518639" y="584904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2600" dirty="0"/>
              <a:t>Disassembler &amp; </a:t>
            </a:r>
            <a:r>
              <a:rPr lang="en-US" sz="2600" dirty="0" err="1"/>
              <a:t>Decompiler</a:t>
            </a:r>
            <a:endParaRPr lang="id-ID" sz="26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F181A8E-BA50-408B-8354-33F0EF00F347}"/>
              </a:ext>
            </a:extLst>
          </p:cNvPr>
          <p:cNvSpPr>
            <a:spLocks noGrp="1"/>
          </p:cNvSpPr>
          <p:nvPr/>
        </p:nvSpPr>
        <p:spPr>
          <a:xfrm>
            <a:off x="518639" y="1394479"/>
            <a:ext cx="3807922" cy="354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IDA Pro</a:t>
            </a:r>
          </a:p>
          <a:p>
            <a:r>
              <a:rPr lang="en-US" dirty="0" err="1">
                <a:solidFill>
                  <a:srgbClr val="00B0F0"/>
                </a:solidFill>
              </a:rPr>
              <a:t>Ghidra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Binary Ninja</a:t>
            </a:r>
          </a:p>
          <a:p>
            <a:r>
              <a:rPr lang="en-US" dirty="0"/>
              <a:t>Radare2 + Cutter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B22ADDC-A3FE-43B8-9F46-0731AACF5843}"/>
              </a:ext>
            </a:extLst>
          </p:cNvPr>
          <p:cNvSpPr>
            <a:spLocks noGrp="1"/>
          </p:cNvSpPr>
          <p:nvPr/>
        </p:nvSpPr>
        <p:spPr>
          <a:xfrm>
            <a:off x="4814127" y="1211855"/>
            <a:ext cx="5184913" cy="334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Focus on: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285750" indent="-285750"/>
            <a:r>
              <a:rPr lang="en-US" sz="2400" dirty="0"/>
              <a:t>Search and filter symbols</a:t>
            </a:r>
          </a:p>
          <a:p>
            <a:pPr marL="285750" indent="-285750"/>
            <a:r>
              <a:rPr lang="en-US" sz="2400" dirty="0"/>
              <a:t>Cross-referencing</a:t>
            </a:r>
          </a:p>
          <a:p>
            <a:pPr marL="285750" indent="-285750"/>
            <a:r>
              <a:rPr lang="en-US" sz="2400" dirty="0"/>
              <a:t>Symbol renaming</a:t>
            </a:r>
          </a:p>
          <a:p>
            <a:pPr marL="285750" indent="-285750"/>
            <a:r>
              <a:rPr lang="en-US" sz="2400" dirty="0"/>
              <a:t>Control-Flow Graph</a:t>
            </a:r>
          </a:p>
          <a:p>
            <a:pPr marL="285750" indent="-285750"/>
            <a:r>
              <a:rPr lang="en-US" sz="2400" dirty="0"/>
              <a:t>Type recovery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6709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379F-7C8E-4FE3-B8A6-DBF6B33FE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B818C774-61A5-48FD-9642-BCC014A4AB9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06" y="73025"/>
            <a:ext cx="8777988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1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Agenda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Zen of Reversing</a:t>
            </a:r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Binary and Beyond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Challenges &amp; Opportunities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en-US" b="1" dirty="0"/>
              <a:t>Basic Principle, Tools, and Common Practice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1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FFACB0-B306-477D-8C89-63832B25DAF4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D2C6-19DC-464A-8B23-5C38AF63D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82E4-4BCE-4CF7-AE50-D875EC177137}"/>
              </a:ext>
            </a:extLst>
          </p:cNvPr>
          <p:cNvSpPr txBox="1">
            <a:spLocks/>
          </p:cNvSpPr>
          <p:nvPr/>
        </p:nvSpPr>
        <p:spPr>
          <a:xfrm>
            <a:off x="518639" y="584904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2600" dirty="0"/>
              <a:t>Debugger</a:t>
            </a:r>
            <a:endParaRPr lang="id-ID" sz="26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F181A8E-BA50-408B-8354-33F0EF00F347}"/>
              </a:ext>
            </a:extLst>
          </p:cNvPr>
          <p:cNvSpPr>
            <a:spLocks noGrp="1"/>
          </p:cNvSpPr>
          <p:nvPr/>
        </p:nvSpPr>
        <p:spPr>
          <a:xfrm>
            <a:off x="518639" y="1394479"/>
            <a:ext cx="3807922" cy="354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GDB</a:t>
            </a:r>
          </a:p>
          <a:p>
            <a:r>
              <a:rPr lang="en-US" dirty="0" err="1"/>
              <a:t>lldb</a:t>
            </a: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x64dbg</a:t>
            </a:r>
          </a:p>
          <a:p>
            <a:r>
              <a:rPr lang="en-US" dirty="0"/>
              <a:t>Immunity Debugger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B22ADDC-A3FE-43B8-9F46-0731AACF5843}"/>
              </a:ext>
            </a:extLst>
          </p:cNvPr>
          <p:cNvSpPr>
            <a:spLocks noGrp="1"/>
          </p:cNvSpPr>
          <p:nvPr/>
        </p:nvSpPr>
        <p:spPr>
          <a:xfrm>
            <a:off x="4814127" y="1211855"/>
            <a:ext cx="4153603" cy="334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Focus on: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285750" indent="-285750"/>
            <a:r>
              <a:rPr lang="en-US" sz="2400" dirty="0"/>
              <a:t>Software / hardware breakpoint</a:t>
            </a:r>
          </a:p>
          <a:p>
            <a:pPr marL="285750" indent="-285750"/>
            <a:r>
              <a:rPr lang="en-US" sz="2400" dirty="0"/>
              <a:t>Stepping and tracing</a:t>
            </a:r>
          </a:p>
          <a:p>
            <a:pPr marL="285750" indent="-285750"/>
            <a:r>
              <a:rPr lang="en-US" sz="2400" dirty="0"/>
              <a:t>Memory address inspection</a:t>
            </a:r>
          </a:p>
        </p:txBody>
      </p:sp>
    </p:spTree>
    <p:extLst>
      <p:ext uri="{BB962C8B-B14F-4D97-AF65-F5344CB8AC3E}">
        <p14:creationId xmlns:p14="http://schemas.microsoft.com/office/powerpoint/2010/main" val="267841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0A5A-9CC8-443B-AA67-0233776E8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A44DFAA3-4AF6-4246-9B3A-09EA37FB385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27" y="73025"/>
            <a:ext cx="7297746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6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53D68F3-1B88-43CB-9D3E-D8CBB5C88B56}"/>
              </a:ext>
            </a:extLst>
          </p:cNvPr>
          <p:cNvSpPr txBox="1">
            <a:spLocks/>
          </p:cNvSpPr>
          <p:nvPr/>
        </p:nvSpPr>
        <p:spPr>
          <a:xfrm>
            <a:off x="11240503" y="6514052"/>
            <a:ext cx="646695" cy="2074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99F50C-BE38-4BD0-BA84-9B090E1F2B9B}" type="slidenum">
              <a:rPr lang="en-IN" smtClean="0"/>
              <a:pPr/>
              <a:t>32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BD5B24-CAA4-4B48-B4A0-B09ABF56B74F}"/>
              </a:ext>
            </a:extLst>
          </p:cNvPr>
          <p:cNvCxnSpPr/>
          <p:nvPr/>
        </p:nvCxnSpPr>
        <p:spPr>
          <a:xfrm flipV="1">
            <a:off x="7432142" y="4863788"/>
            <a:ext cx="0" cy="1506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7">
            <a:extLst>
              <a:ext uri="{FF2B5EF4-FFF2-40B4-BE49-F238E27FC236}">
                <a16:creationId xmlns:a16="http://schemas.microsoft.com/office/drawing/2014/main" id="{96050352-581B-4472-8DB9-88C169D1D676}"/>
              </a:ext>
            </a:extLst>
          </p:cNvPr>
          <p:cNvSpPr txBox="1">
            <a:spLocks/>
          </p:cNvSpPr>
          <p:nvPr/>
        </p:nvSpPr>
        <p:spPr>
          <a:xfrm>
            <a:off x="1571624" y="609683"/>
            <a:ext cx="7280275" cy="65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 sz="2600" dirty="0"/>
              <a:t>Case of Hardware Reversing</a:t>
            </a:r>
            <a:endParaRPr lang="id-ID" sz="2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A57F13-C9BB-475B-BD7B-1EF2FF83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95394">
            <a:off x="2236378" y="1541317"/>
            <a:ext cx="1078421" cy="2035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DC2329-F26E-4BEA-803D-FE217CA17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006" y="1908178"/>
            <a:ext cx="1969592" cy="1609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E1F58-3A36-4056-9C5F-F89BB9391E48}"/>
              </a:ext>
            </a:extLst>
          </p:cNvPr>
          <p:cNvSpPr txBox="1"/>
          <p:nvPr/>
        </p:nvSpPr>
        <p:spPr>
          <a:xfrm>
            <a:off x="5112612" y="369238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(Firmware)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6942F-F51B-4995-A138-246138D3480E}"/>
              </a:ext>
            </a:extLst>
          </p:cNvPr>
          <p:cNvSpPr txBox="1"/>
          <p:nvPr/>
        </p:nvSpPr>
        <p:spPr>
          <a:xfrm>
            <a:off x="2091690" y="370270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1788104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21BE-F5A9-419C-9102-52A894945D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4F61A-F293-4DB4-BCF6-AB64B21D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26" y="933450"/>
            <a:ext cx="4949637" cy="370707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BEAA102-7E28-4114-AD6B-8B4915042793}"/>
              </a:ext>
            </a:extLst>
          </p:cNvPr>
          <p:cNvSpPr txBox="1">
            <a:spLocks/>
          </p:cNvSpPr>
          <p:nvPr/>
        </p:nvSpPr>
        <p:spPr>
          <a:xfrm>
            <a:off x="5547839" y="1351536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1800" dirty="0"/>
              <a:t>Chip </a:t>
            </a:r>
            <a:r>
              <a:rPr lang="en-US" sz="1800" dirty="0" err="1"/>
              <a:t>Decap</a:t>
            </a:r>
            <a:endParaRPr lang="id-ID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A562B74-5FE6-4198-B401-665C0E6E3D06}"/>
              </a:ext>
            </a:extLst>
          </p:cNvPr>
          <p:cNvSpPr txBox="1">
            <a:spLocks/>
          </p:cNvSpPr>
          <p:nvPr/>
        </p:nvSpPr>
        <p:spPr>
          <a:xfrm>
            <a:off x="5547839" y="1671597"/>
            <a:ext cx="2982462" cy="36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Removing black epoxy packaging in order to expose the silicon </a:t>
            </a:r>
            <a:endParaRPr lang="id-ID" sz="12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B48521E-9AB8-47FA-838C-B687CEF31285}"/>
              </a:ext>
            </a:extLst>
          </p:cNvPr>
          <p:cNvSpPr txBox="1">
            <a:spLocks/>
          </p:cNvSpPr>
          <p:nvPr/>
        </p:nvSpPr>
        <p:spPr>
          <a:xfrm>
            <a:off x="5547839" y="2229675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1800" dirty="0"/>
              <a:t>Unlock</a:t>
            </a:r>
            <a:endParaRPr lang="id-ID" sz="1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61E6095-2B93-4144-8969-3C1EB1B11F07}"/>
              </a:ext>
            </a:extLst>
          </p:cNvPr>
          <p:cNvSpPr txBox="1">
            <a:spLocks/>
          </p:cNvSpPr>
          <p:nvPr/>
        </p:nvSpPr>
        <p:spPr>
          <a:xfrm>
            <a:off x="5547839" y="2549736"/>
            <a:ext cx="2982462" cy="36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Unlock IC and extract the program</a:t>
            </a:r>
            <a:endParaRPr lang="id-ID" sz="120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DFE55EC-A9A1-4498-A8AF-512D5A179B3E}"/>
              </a:ext>
            </a:extLst>
          </p:cNvPr>
          <p:cNvSpPr txBox="1">
            <a:spLocks/>
          </p:cNvSpPr>
          <p:nvPr/>
        </p:nvSpPr>
        <p:spPr>
          <a:xfrm>
            <a:off x="5547839" y="2981736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1800" dirty="0"/>
              <a:t>Clone &amp; Repurpose</a:t>
            </a:r>
            <a:endParaRPr lang="id-ID" sz="18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DEDC258-5A08-4ABE-8883-FF61FF5BFB51}"/>
              </a:ext>
            </a:extLst>
          </p:cNvPr>
          <p:cNvSpPr txBox="1">
            <a:spLocks/>
          </p:cNvSpPr>
          <p:nvPr/>
        </p:nvSpPr>
        <p:spPr>
          <a:xfrm>
            <a:off x="5547839" y="3301797"/>
            <a:ext cx="2982462" cy="36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Recreate the PCB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653647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BFA3-803E-4886-A3BF-27BA16B5A0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7F73A0-EF9F-4783-B2A2-3019EC45E5A8}"/>
              </a:ext>
            </a:extLst>
          </p:cNvPr>
          <p:cNvSpPr txBox="1">
            <a:spLocks/>
          </p:cNvSpPr>
          <p:nvPr/>
        </p:nvSpPr>
        <p:spPr>
          <a:xfrm>
            <a:off x="518639" y="584904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2600" dirty="0"/>
              <a:t>Tools</a:t>
            </a:r>
            <a:endParaRPr lang="id-ID" sz="2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C8CDE-7DE3-41E5-9D07-AD323965870E}"/>
              </a:ext>
            </a:extLst>
          </p:cNvPr>
          <p:cNvSpPr txBox="1">
            <a:spLocks/>
          </p:cNvSpPr>
          <p:nvPr/>
        </p:nvSpPr>
        <p:spPr>
          <a:xfrm>
            <a:off x="518638" y="1016904"/>
            <a:ext cx="5184913" cy="36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For Hardware Reverse Engineering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848D9A-5D5E-4F02-BBC1-BD01C58F1FC1}"/>
              </a:ext>
            </a:extLst>
          </p:cNvPr>
          <p:cNvSpPr txBox="1">
            <a:spLocks/>
          </p:cNvSpPr>
          <p:nvPr/>
        </p:nvSpPr>
        <p:spPr>
          <a:xfrm>
            <a:off x="518637" y="1808904"/>
            <a:ext cx="6399955" cy="32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Bus Interface (JTAG, SPI, I2C, UART, GPIO)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Debuggers (SWD, JTAG)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Protocol Analyzer (USB, CAN)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Radio Frequency (Bluetooth, Zigbee, RFID)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6621F-BE27-4C36-BDDF-11D97428A9AE}"/>
              </a:ext>
            </a:extLst>
          </p:cNvPr>
          <p:cNvSpPr txBox="1"/>
          <p:nvPr/>
        </p:nvSpPr>
        <p:spPr>
          <a:xfrm>
            <a:off x="3360145" y="4738164"/>
            <a:ext cx="5783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https://github.com/ReversingID/Awesome-Reversing/blob/master/_hardware.md </a:t>
            </a:r>
          </a:p>
        </p:txBody>
      </p:sp>
    </p:spTree>
    <p:extLst>
      <p:ext uri="{BB962C8B-B14F-4D97-AF65-F5344CB8AC3E}">
        <p14:creationId xmlns:p14="http://schemas.microsoft.com/office/powerpoint/2010/main" val="103880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A19A-1391-434B-AD71-D3BD04AB6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70B0F471-27EE-4B42-9FBF-E692389C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54" y="778658"/>
            <a:ext cx="2647293" cy="2647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B1B99-6DA2-4DFB-858F-7097D75E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860" y="2571750"/>
            <a:ext cx="2863800" cy="21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71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0581-783B-4449-A1EA-04222A1B5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7">
            <a:extLst>
              <a:ext uri="{FF2B5EF4-FFF2-40B4-BE49-F238E27FC236}">
                <a16:creationId xmlns:a16="http://schemas.microsoft.com/office/drawing/2014/main" id="{709B062E-CCE7-4E0A-B6A1-4006F65EE186}"/>
              </a:ext>
            </a:extLst>
          </p:cNvPr>
          <p:cNvSpPr txBox="1">
            <a:spLocks/>
          </p:cNvSpPr>
          <p:nvPr/>
        </p:nvSpPr>
        <p:spPr>
          <a:xfrm>
            <a:off x="1571624" y="609683"/>
            <a:ext cx="7280275" cy="65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 sz="2600" dirty="0"/>
              <a:t>Case of Format Reversing</a:t>
            </a:r>
            <a:endParaRPr lang="id-ID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36E9A-EBA3-494A-8C47-9208495BA65B}"/>
              </a:ext>
            </a:extLst>
          </p:cNvPr>
          <p:cNvSpPr txBox="1"/>
          <p:nvPr/>
        </p:nvSpPr>
        <p:spPr>
          <a:xfrm>
            <a:off x="903383" y="2192356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A4036-CB4F-4348-9796-A15B5271E8A9}"/>
              </a:ext>
            </a:extLst>
          </p:cNvPr>
          <p:cNvSpPr txBox="1"/>
          <p:nvPr/>
        </p:nvSpPr>
        <p:spPr>
          <a:xfrm>
            <a:off x="2910664" y="3126954"/>
            <a:ext cx="268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F4254-4D7B-4221-AE3F-473AE01AB1B5}"/>
              </a:ext>
            </a:extLst>
          </p:cNvPr>
          <p:cNvSpPr txBox="1"/>
          <p:nvPr/>
        </p:nvSpPr>
        <p:spPr>
          <a:xfrm>
            <a:off x="5076940" y="1899968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57695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39F8D3B-1FD5-4712-AAC6-8A9143CF69CB}"/>
              </a:ext>
            </a:extLst>
          </p:cNvPr>
          <p:cNvSpPr txBox="1">
            <a:spLocks/>
          </p:cNvSpPr>
          <p:nvPr/>
        </p:nvSpPr>
        <p:spPr>
          <a:xfrm>
            <a:off x="518639" y="584904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2600" dirty="0"/>
              <a:t>Format Analysis</a:t>
            </a:r>
            <a:endParaRPr lang="id-ID" sz="26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5D61646-5DD2-46F7-9A22-F88E8E53EF37}"/>
              </a:ext>
            </a:extLst>
          </p:cNvPr>
          <p:cNvSpPr txBox="1">
            <a:spLocks/>
          </p:cNvSpPr>
          <p:nvPr/>
        </p:nvSpPr>
        <p:spPr>
          <a:xfrm>
            <a:off x="518638" y="1016904"/>
            <a:ext cx="5184913" cy="36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Searching Pattern in Irregular Data</a:t>
            </a:r>
            <a:endParaRPr lang="id-ID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7D95E74-D67D-4278-B1F0-6BCBE48B8FA7}"/>
              </a:ext>
            </a:extLst>
          </p:cNvPr>
          <p:cNvSpPr txBox="1">
            <a:spLocks/>
          </p:cNvSpPr>
          <p:nvPr/>
        </p:nvSpPr>
        <p:spPr>
          <a:xfrm>
            <a:off x="518638" y="1808904"/>
            <a:ext cx="5184800" cy="32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Byte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Structure Recognition</a:t>
            </a:r>
            <a:endParaRPr lang="id-ID" sz="2200" dirty="0"/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FCE7BB52-3B6A-40B0-80BF-0D9A36011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6" r="38116"/>
          <a:stretch>
            <a:fillRect/>
          </a:stretch>
        </p:blipFill>
        <p:spPr>
          <a:xfrm>
            <a:off x="6932476" y="-685800"/>
            <a:ext cx="2211524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08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BFA3-803E-4886-A3BF-27BA16B5A0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7F73A0-EF9F-4783-B2A2-3019EC45E5A8}"/>
              </a:ext>
            </a:extLst>
          </p:cNvPr>
          <p:cNvSpPr txBox="1">
            <a:spLocks/>
          </p:cNvSpPr>
          <p:nvPr/>
        </p:nvSpPr>
        <p:spPr>
          <a:xfrm>
            <a:off x="518639" y="584904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2600" dirty="0"/>
              <a:t>Tools</a:t>
            </a:r>
            <a:endParaRPr lang="id-ID" sz="2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C8CDE-7DE3-41E5-9D07-AD323965870E}"/>
              </a:ext>
            </a:extLst>
          </p:cNvPr>
          <p:cNvSpPr txBox="1">
            <a:spLocks/>
          </p:cNvSpPr>
          <p:nvPr/>
        </p:nvSpPr>
        <p:spPr>
          <a:xfrm>
            <a:off x="518638" y="1016904"/>
            <a:ext cx="5184913" cy="36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For Format Reverse Engineering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848D9A-5D5E-4F02-BBC1-BD01C58F1FC1}"/>
              </a:ext>
            </a:extLst>
          </p:cNvPr>
          <p:cNvSpPr txBox="1">
            <a:spLocks/>
          </p:cNvSpPr>
          <p:nvPr/>
        </p:nvSpPr>
        <p:spPr>
          <a:xfrm>
            <a:off x="518637" y="1808904"/>
            <a:ext cx="6399955" cy="32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Format Identifier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Structure Parser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Binary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Pattern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Bundle Extractor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6621F-BE27-4C36-BDDF-11D97428A9AE}"/>
              </a:ext>
            </a:extLst>
          </p:cNvPr>
          <p:cNvSpPr txBox="1"/>
          <p:nvPr/>
        </p:nvSpPr>
        <p:spPr>
          <a:xfrm>
            <a:off x="3360145" y="4738164"/>
            <a:ext cx="5783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https://github.com/ReversingID/Awesome-Reversing/blob/master/_format.md </a:t>
            </a:r>
          </a:p>
        </p:txBody>
      </p:sp>
    </p:spTree>
    <p:extLst>
      <p:ext uri="{BB962C8B-B14F-4D97-AF65-F5344CB8AC3E}">
        <p14:creationId xmlns:p14="http://schemas.microsoft.com/office/powerpoint/2010/main" val="313401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2682775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Challenges &amp; Opportunities</a:t>
            </a:r>
            <a:endParaRPr dirty="0"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2758975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Zen of Reversing</a:t>
            </a:r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46" name="Google Shape;146;p22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A478DD-6FDC-403B-9116-575839E3BC7C}"/>
              </a:ext>
            </a:extLst>
          </p:cNvPr>
          <p:cNvSpPr txBox="1"/>
          <p:nvPr/>
        </p:nvSpPr>
        <p:spPr>
          <a:xfrm>
            <a:off x="1230210" y="613270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Malware Reversing</a:t>
            </a:r>
            <a:endParaRPr lang="id-ID" sz="2800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B739899-C4C2-4874-9A87-E759EDABDA94}"/>
              </a:ext>
            </a:extLst>
          </p:cNvPr>
          <p:cNvSpPr txBox="1">
            <a:spLocks/>
          </p:cNvSpPr>
          <p:nvPr/>
        </p:nvSpPr>
        <p:spPr>
          <a:xfrm>
            <a:off x="1890238" y="1542204"/>
            <a:ext cx="5184800" cy="32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Discover artifacts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C2 server locations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Drop-in scripts/executables.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Exploits or vulnerabilities used.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Behavior analysis</a:t>
            </a:r>
          </a:p>
        </p:txBody>
      </p:sp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1EFC566B-9321-4EFC-BE77-B2A94F3723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38" y="3981064"/>
            <a:ext cx="1406974" cy="1053913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7FF56D4-FB18-4A4E-A377-89B0C0F73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10" y="3981064"/>
            <a:ext cx="1326380" cy="1013207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35D646A-9E90-426C-9BD4-5DBF422AC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39996" y="3807479"/>
            <a:ext cx="1035042" cy="11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50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A478DD-6FDC-403B-9116-575839E3BC7C}"/>
              </a:ext>
            </a:extLst>
          </p:cNvPr>
          <p:cNvSpPr txBox="1"/>
          <p:nvPr/>
        </p:nvSpPr>
        <p:spPr>
          <a:xfrm>
            <a:off x="1144485" y="394195"/>
            <a:ext cx="4079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Application </a:t>
            </a:r>
            <a:r>
              <a:rPr lang="en-US" sz="2800" b="1" dirty="0" err="1"/>
              <a:t>Pentesting</a:t>
            </a:r>
            <a:endParaRPr lang="id-ID" sz="2800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B739899-C4C2-4874-9A87-E759EDABDA94}"/>
              </a:ext>
            </a:extLst>
          </p:cNvPr>
          <p:cNvSpPr txBox="1">
            <a:spLocks/>
          </p:cNvSpPr>
          <p:nvPr/>
        </p:nvSpPr>
        <p:spPr>
          <a:xfrm>
            <a:off x="1890238" y="1542204"/>
            <a:ext cx="5184800" cy="32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Finding artifacts.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API endpoints.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Secret key.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Bypass functionalities.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2" descr="Image result for mobile application">
            <a:extLst>
              <a:ext uri="{FF2B5EF4-FFF2-40B4-BE49-F238E27FC236}">
                <a16:creationId xmlns:a16="http://schemas.microsoft.com/office/drawing/2014/main" id="{8906427C-A577-41F1-BE56-7B2978DE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598" y="1386980"/>
            <a:ext cx="34766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009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A478DD-6FDC-403B-9116-575839E3BC7C}"/>
              </a:ext>
            </a:extLst>
          </p:cNvPr>
          <p:cNvSpPr txBox="1"/>
          <p:nvPr/>
        </p:nvSpPr>
        <p:spPr>
          <a:xfrm>
            <a:off x="1144485" y="394195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Exploit Development</a:t>
            </a:r>
            <a:endParaRPr lang="id-ID" sz="2800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B739899-C4C2-4874-9A87-E759EDABDA94}"/>
              </a:ext>
            </a:extLst>
          </p:cNvPr>
          <p:cNvSpPr txBox="1">
            <a:spLocks/>
          </p:cNvSpPr>
          <p:nvPr/>
        </p:nvSpPr>
        <p:spPr>
          <a:xfrm>
            <a:off x="1890238" y="1542204"/>
            <a:ext cx="5184800" cy="32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Finding bugs.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Mostly on closed-source application.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Finding set of gadgets.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AA3DE7-E1AF-4489-8FB7-17B0F1340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5" y="2571750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9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A478DD-6FDC-403B-9116-575839E3BC7C}"/>
              </a:ext>
            </a:extLst>
          </p:cNvPr>
          <p:cNvSpPr txBox="1"/>
          <p:nvPr/>
        </p:nvSpPr>
        <p:spPr>
          <a:xfrm>
            <a:off x="1144485" y="394195"/>
            <a:ext cx="474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Cheat &amp; Mod Development</a:t>
            </a:r>
            <a:endParaRPr lang="id-ID" sz="2800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B739899-C4C2-4874-9A87-E759EDABDA94}"/>
              </a:ext>
            </a:extLst>
          </p:cNvPr>
          <p:cNvSpPr txBox="1">
            <a:spLocks/>
          </p:cNvSpPr>
          <p:nvPr/>
        </p:nvSpPr>
        <p:spPr>
          <a:xfrm>
            <a:off x="1890238" y="1542204"/>
            <a:ext cx="5184800" cy="32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Modify game data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Modify values on memory.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Modify stored (saved) data on disk.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Identify data-structure (player, monster, </a:t>
            </a:r>
            <a:r>
              <a:rPr lang="en-US" sz="1800" dirty="0" err="1"/>
              <a:t>etc</a:t>
            </a:r>
            <a:r>
              <a:rPr lang="en-US" sz="1800" dirty="0"/>
              <a:t>) on memory.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Identify structure of network packets.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Modify game mechanics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Graphic related operation.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Modify Resources</a:t>
            </a:r>
          </a:p>
        </p:txBody>
      </p:sp>
    </p:spTree>
    <p:extLst>
      <p:ext uri="{BB962C8B-B14F-4D97-AF65-F5344CB8AC3E}">
        <p14:creationId xmlns:p14="http://schemas.microsoft.com/office/powerpoint/2010/main" val="3205376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9A8FB-EB50-4A7D-8538-944B6DE70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 Lance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8FE2A-FF97-4615-ACB0-6022802E6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50" y="1180861"/>
            <a:ext cx="5754964" cy="3391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2F2F7-0157-4F55-8952-FF439E1E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11" y="405336"/>
            <a:ext cx="5635606" cy="31321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93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BBDDA2-861C-4CA8-89F6-F8550890C3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3520787-DF7A-4197-B802-B4F63AE60C07}"/>
              </a:ext>
            </a:extLst>
          </p:cNvPr>
          <p:cNvSpPr txBox="1">
            <a:spLocks/>
          </p:cNvSpPr>
          <p:nvPr/>
        </p:nvSpPr>
        <p:spPr>
          <a:xfrm>
            <a:off x="613700" y="514301"/>
            <a:ext cx="3780429" cy="837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 sz="3600" dirty="0">
                <a:solidFill>
                  <a:srgbClr val="00B0F0"/>
                </a:solidFill>
              </a:rPr>
              <a:t>Certification</a:t>
            </a:r>
            <a:endParaRPr lang="id-ID" sz="36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4BADD-A4D5-4937-9A89-AA6CDCDDE2BB}"/>
              </a:ext>
            </a:extLst>
          </p:cNvPr>
          <p:cNvSpPr txBox="1"/>
          <p:nvPr/>
        </p:nvSpPr>
        <p:spPr>
          <a:xfrm rot="20722568">
            <a:off x="2888406" y="998079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eCRE</a:t>
            </a:r>
            <a:endParaRPr lang="id-ID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7C6E3-D15C-4377-A755-B9D79EF8810B}"/>
              </a:ext>
            </a:extLst>
          </p:cNvPr>
          <p:cNvSpPr txBox="1"/>
          <p:nvPr/>
        </p:nvSpPr>
        <p:spPr>
          <a:xfrm>
            <a:off x="2941492" y="28346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GREM</a:t>
            </a:r>
            <a:endParaRPr lang="id-ID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8069C-E13E-4B25-A35D-91CD430E5164}"/>
              </a:ext>
            </a:extLst>
          </p:cNvPr>
          <p:cNvSpPr txBox="1"/>
          <p:nvPr/>
        </p:nvSpPr>
        <p:spPr>
          <a:xfrm>
            <a:off x="252544" y="283468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</a:t>
            </a:r>
            <a:endParaRPr lang="id-ID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5406A-D182-4B25-B1AF-A4C3E0D58F4B}"/>
              </a:ext>
            </a:extLst>
          </p:cNvPr>
          <p:cNvSpPr txBox="1"/>
          <p:nvPr/>
        </p:nvSpPr>
        <p:spPr>
          <a:xfrm>
            <a:off x="613700" y="1120703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CCMRE</a:t>
            </a:r>
            <a:endParaRPr lang="id-ID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8725-C076-48A1-814D-29C205B53DAE}"/>
              </a:ext>
            </a:extLst>
          </p:cNvPr>
          <p:cNvSpPr txBox="1"/>
          <p:nvPr/>
        </p:nvSpPr>
        <p:spPr>
          <a:xfrm>
            <a:off x="4394129" y="1587407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Should? Should not?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 employers evaluate potentials new hires.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Recognition of competency.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74A9F-6E9D-4035-BBD8-0BA8CE2C6FCE}"/>
              </a:ext>
            </a:extLst>
          </p:cNvPr>
          <p:cNvSpPr txBox="1"/>
          <p:nvPr/>
        </p:nvSpPr>
        <p:spPr>
          <a:xfrm>
            <a:off x="1865743" y="3872306"/>
            <a:ext cx="3052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Papers? Talks?</a:t>
            </a:r>
          </a:p>
        </p:txBody>
      </p:sp>
    </p:spTree>
    <p:extLst>
      <p:ext uri="{BB962C8B-B14F-4D97-AF65-F5344CB8AC3E}">
        <p14:creationId xmlns:p14="http://schemas.microsoft.com/office/powerpoint/2010/main" val="4179155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7986B3-2488-4716-9564-15F0B6FC9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DED29FD2-DFAA-48AB-8FBE-D650D8BC9C95}"/>
              </a:ext>
            </a:extLst>
          </p:cNvPr>
          <p:cNvSpPr txBox="1">
            <a:spLocks/>
          </p:cNvSpPr>
          <p:nvPr/>
        </p:nvSpPr>
        <p:spPr>
          <a:xfrm>
            <a:off x="613700" y="405336"/>
            <a:ext cx="3780429" cy="837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 sz="3200" dirty="0">
                <a:solidFill>
                  <a:srgbClr val="00B0F0"/>
                </a:solidFill>
              </a:rPr>
              <a:t>Challenges</a:t>
            </a:r>
            <a:endParaRPr lang="id-ID" sz="3200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94393-563A-4AA9-8270-F11D5DA5469A}"/>
              </a:ext>
            </a:extLst>
          </p:cNvPr>
          <p:cNvSpPr txBox="1"/>
          <p:nvPr/>
        </p:nvSpPr>
        <p:spPr>
          <a:xfrm>
            <a:off x="833607" y="1242571"/>
            <a:ext cx="445346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Complexities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Keep up with engineering aspects: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Language, framework, libraries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Tools, environment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paradigm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Anti analysis mechanisms.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Law.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437694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7016C-4B71-419A-AC4F-1D3CAF206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075" y="1833750"/>
            <a:ext cx="7077075" cy="1476000"/>
          </a:xfrm>
        </p:spPr>
        <p:txBody>
          <a:bodyPr/>
          <a:lstStyle/>
          <a:p>
            <a:r>
              <a:rPr lang="en-US" sz="3200" dirty="0">
                <a:hlinkClick r:id="rId2"/>
              </a:rPr>
              <a:t>https://t.me/ReversingID</a:t>
            </a:r>
            <a:endParaRPr lang="en-US" sz="3200" dirty="0"/>
          </a:p>
          <a:p>
            <a:r>
              <a:rPr lang="en-US" sz="3200" dirty="0">
                <a:hlinkClick r:id="rId3"/>
              </a:rPr>
              <a:t>https://fb.me/Reversing.ID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https://github.com/ReversingID</a:t>
            </a:r>
            <a:endParaRPr lang="en-US" sz="3200" dirty="0"/>
          </a:p>
          <a:p>
            <a:r>
              <a:rPr lang="en-US" sz="3200" dirty="0">
                <a:hlinkClick r:id="rId5"/>
              </a:rPr>
              <a:t>https://Reversing.ID</a:t>
            </a:r>
            <a:r>
              <a:rPr lang="en-US" sz="32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B491BE-7BFB-4634-B7E2-EC28FD64F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>
            <a:spLocks noGrp="1"/>
          </p:cNvSpPr>
          <p:nvPr>
            <p:ph type="ctrTitle"/>
          </p:nvPr>
        </p:nvSpPr>
        <p:spPr>
          <a:xfrm flipH="1">
            <a:off x="5471559" y="1310856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442" name="Google Shape;442;p38"/>
          <p:cNvSpPr txBox="1">
            <a:spLocks noGrp="1"/>
          </p:cNvSpPr>
          <p:nvPr>
            <p:ph type="ctrTitle" idx="2"/>
          </p:nvPr>
        </p:nvSpPr>
        <p:spPr>
          <a:xfrm>
            <a:off x="3945485" y="2014341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Satria Ady Pradana (xathrya)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8FA2EB53-3F88-48C4-8EC1-51908E0CBE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7288" y="2613756"/>
            <a:ext cx="218900" cy="218900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26EF0F8-FC4E-41CE-88A1-8D66FB9830EE}"/>
              </a:ext>
            </a:extLst>
          </p:cNvPr>
          <p:cNvSpPr txBox="1">
            <a:spLocks/>
          </p:cNvSpPr>
          <p:nvPr/>
        </p:nvSpPr>
        <p:spPr>
          <a:xfrm>
            <a:off x="4316543" y="2594640"/>
            <a:ext cx="2910342" cy="2380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ZA" sz="1100" dirty="0"/>
              <a:t>+62 89 774 23935</a:t>
            </a:r>
          </a:p>
        </p:txBody>
      </p:sp>
      <p:pic>
        <p:nvPicPr>
          <p:cNvPr id="16" name="Graphic 15" descr="Envelope" title="Icon Presenter Email">
            <a:extLst>
              <a:ext uri="{FF2B5EF4-FFF2-40B4-BE49-F238E27FC236}">
                <a16:creationId xmlns:a16="http://schemas.microsoft.com/office/drawing/2014/main" id="{4188E7D9-C1D0-43E5-9CD4-8C4C52F182D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7288" y="2938782"/>
            <a:ext cx="218900" cy="2189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F7BBEB0-E7A0-484F-BCCF-A0F8BB105F8B}"/>
              </a:ext>
            </a:extLst>
          </p:cNvPr>
          <p:cNvSpPr txBox="1">
            <a:spLocks/>
          </p:cNvSpPr>
          <p:nvPr/>
        </p:nvSpPr>
        <p:spPr>
          <a:xfrm>
            <a:off x="4316543" y="2898889"/>
            <a:ext cx="2910342" cy="2380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ZA" sz="1100" dirty="0"/>
              <a:t>xathrya@reversing.id</a:t>
            </a:r>
          </a:p>
        </p:txBody>
      </p:sp>
      <p:pic>
        <p:nvPicPr>
          <p:cNvPr id="18" name="Graphic 17" descr="Link">
            <a:extLst>
              <a:ext uri="{FF2B5EF4-FFF2-40B4-BE49-F238E27FC236}">
                <a16:creationId xmlns:a16="http://schemas.microsoft.com/office/drawing/2014/main" id="{89E03C1E-EA5F-4ABF-93C4-2EF5634401F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3687" y="3263808"/>
            <a:ext cx="244786" cy="244786"/>
          </a:xfrm>
          <a:prstGeom prst="rect">
            <a:avLst/>
          </a:prstGeom>
        </p:spPr>
      </p:pic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D4B5F160-9F40-4B40-BACE-B4D9D74E18CD}"/>
              </a:ext>
            </a:extLst>
          </p:cNvPr>
          <p:cNvSpPr txBox="1">
            <a:spLocks/>
          </p:cNvSpPr>
          <p:nvPr/>
        </p:nvSpPr>
        <p:spPr>
          <a:xfrm>
            <a:off x="4292817" y="3243031"/>
            <a:ext cx="2910342" cy="2380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100" dirty="0"/>
              <a:t>http://reversing.id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78FFD3-2395-43FD-A283-C655811565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73" y="4280940"/>
            <a:ext cx="1274251" cy="11020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2848A8-C8CF-4472-8319-1E898C92E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09" y="4215155"/>
            <a:ext cx="1274251" cy="11020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12B826-E895-4C59-8254-42F897A12A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18" y="4232616"/>
            <a:ext cx="1274251" cy="1102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3DAB19-91FD-4174-B884-7C807EE4B29D}"/>
              </a:ext>
            </a:extLst>
          </p:cNvPr>
          <p:cNvSpPr txBox="1"/>
          <p:nvPr/>
        </p:nvSpPr>
        <p:spPr>
          <a:xfrm>
            <a:off x="6202564" y="3989178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32B0D-F427-4A0B-8BFE-1AF7880FF5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46ACE-29EF-4F21-B52E-D7F4BCE681EA}"/>
              </a:ext>
            </a:extLst>
          </p:cNvPr>
          <p:cNvSpPr txBox="1"/>
          <p:nvPr/>
        </p:nvSpPr>
        <p:spPr>
          <a:xfrm>
            <a:off x="226931" y="941098"/>
            <a:ext cx="8710161" cy="390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B12F3C-F3C9-4C2A-8710-CD5F6A643326}"/>
              </a:ext>
            </a:extLst>
          </p:cNvPr>
          <p:cNvSpPr txBox="1">
            <a:spLocks/>
          </p:cNvSpPr>
          <p:nvPr/>
        </p:nvSpPr>
        <p:spPr>
          <a:xfrm>
            <a:off x="2174360" y="2112793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6400" dirty="0"/>
              <a:t>Cracking??</a:t>
            </a:r>
            <a:endParaRPr lang="id-ID" sz="6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80264-7B99-4453-8FA0-99A4FF04F709}"/>
              </a:ext>
            </a:extLst>
          </p:cNvPr>
          <p:cNvSpPr txBox="1"/>
          <p:nvPr/>
        </p:nvSpPr>
        <p:spPr>
          <a:xfrm>
            <a:off x="1076063" y="1706635"/>
            <a:ext cx="262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Reversing is …</a:t>
            </a:r>
            <a:endParaRPr lang="id-ID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58574A-DCC3-48F9-896F-CAD9B6EB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39" y="3246690"/>
            <a:ext cx="1644330" cy="17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2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C0217-59D7-4937-925B-E0A82C956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1D5E670-A312-4C5A-9963-702B6E3F1819}"/>
              </a:ext>
            </a:extLst>
          </p:cNvPr>
          <p:cNvSpPr txBox="1">
            <a:spLocks/>
          </p:cNvSpPr>
          <p:nvPr/>
        </p:nvSpPr>
        <p:spPr>
          <a:xfrm>
            <a:off x="531378" y="405336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IN" sz="3600" dirty="0"/>
              <a:t>The Terms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FFEB8D4-EE34-4876-AFEC-8B6A6E8DF114}"/>
              </a:ext>
            </a:extLst>
          </p:cNvPr>
          <p:cNvSpPr txBox="1">
            <a:spLocks/>
          </p:cNvSpPr>
          <p:nvPr/>
        </p:nvSpPr>
        <p:spPr>
          <a:xfrm>
            <a:off x="531369" y="1011176"/>
            <a:ext cx="7342631" cy="6088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a-DK" dirty="0"/>
              <a:t>What is Reverse Engineering?</a:t>
            </a:r>
            <a:endParaRPr lang="en-IN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1113FC2-DA02-444A-87DC-4EAF9DCFF389}"/>
              </a:ext>
            </a:extLst>
          </p:cNvPr>
          <p:cNvSpPr txBox="1">
            <a:spLocks/>
          </p:cNvSpPr>
          <p:nvPr/>
        </p:nvSpPr>
        <p:spPr>
          <a:xfrm>
            <a:off x="847725" y="2521460"/>
            <a:ext cx="6400800" cy="20568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Originally used in the context of </a:t>
            </a:r>
            <a:r>
              <a:rPr lang="en-US" sz="2000" dirty="0">
                <a:solidFill>
                  <a:srgbClr val="0070C0"/>
                </a:solidFill>
              </a:rPr>
              <a:t>mechanical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Emphasize on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Overlap/use many fields.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5E4FF13-6934-4E9F-8D58-41127388DB42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/>
              <a:t>Add a footer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A998B-B067-4967-97A6-3ABABB866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49" y="2790826"/>
            <a:ext cx="2771397" cy="2323560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1DC100B-BDBD-4416-946B-8B154FCD87D1}"/>
              </a:ext>
            </a:extLst>
          </p:cNvPr>
          <p:cNvSpPr txBox="1">
            <a:spLocks/>
          </p:cNvSpPr>
          <p:nvPr/>
        </p:nvSpPr>
        <p:spPr>
          <a:xfrm>
            <a:off x="531369" y="1620070"/>
            <a:ext cx="6717156" cy="11699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“</a:t>
            </a:r>
            <a:r>
              <a:rPr lang="en-US" sz="2000" dirty="0">
                <a:solidFill>
                  <a:srgbClr val="0070C0"/>
                </a:solidFill>
              </a:rPr>
              <a:t>Art</a:t>
            </a:r>
            <a:r>
              <a:rPr lang="en-US" sz="2000" dirty="0">
                <a:solidFill>
                  <a:schemeClr val="tx1"/>
                </a:solidFill>
              </a:rPr>
              <a:t> and</a:t>
            </a:r>
            <a:r>
              <a:rPr lang="en-US" sz="2000" dirty="0">
                <a:solidFill>
                  <a:srgbClr val="0070C0"/>
                </a:solidFill>
              </a:rPr>
              <a:t> Science </a:t>
            </a:r>
            <a:r>
              <a:rPr lang="en-US" sz="2000" dirty="0">
                <a:solidFill>
                  <a:schemeClr val="tx1"/>
                </a:solidFill>
              </a:rPr>
              <a:t>of </a:t>
            </a:r>
            <a:r>
              <a:rPr lang="en-US" sz="2000" dirty="0">
                <a:solidFill>
                  <a:srgbClr val="0070C0"/>
                </a:solidFill>
              </a:rPr>
              <a:t>understanding</a:t>
            </a:r>
            <a:r>
              <a:rPr lang="en-US" sz="2000" dirty="0">
                <a:solidFill>
                  <a:schemeClr val="tx1"/>
                </a:solidFill>
              </a:rPr>
              <a:t> the mechanics of man-made creation</a:t>
            </a:r>
            <a:r>
              <a:rPr lang="en-US" sz="2000" dirty="0">
                <a:solidFill>
                  <a:srgbClr val="0070C0"/>
                </a:solidFill>
              </a:rPr>
              <a:t>, extracting </a:t>
            </a:r>
            <a:r>
              <a:rPr lang="en-US" sz="2000" dirty="0">
                <a:solidFill>
                  <a:schemeClr val="tx1"/>
                </a:solidFill>
              </a:rPr>
              <a:t>the design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rgbClr val="0070C0"/>
                </a:solidFill>
              </a:rPr>
              <a:t> recreate </a:t>
            </a:r>
            <a:r>
              <a:rPr lang="en-US" sz="2000" dirty="0">
                <a:solidFill>
                  <a:schemeClr val="tx1"/>
                </a:solidFill>
              </a:rPr>
              <a:t>anything based on the knowledge</a:t>
            </a:r>
            <a:r>
              <a:rPr lang="en-US" sz="2000" dirty="0">
                <a:solidFill>
                  <a:srgbClr val="0070C0"/>
                </a:solidFill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12163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51B4-FA99-4364-82E6-447706D1D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C7C2782-AD22-451D-AF27-BFCD27255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07132"/>
            <a:ext cx="5865719" cy="47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5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A072-D3F9-4511-8EE2-C6C93D1111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961F4F-034D-4085-A01B-00B0A78B1760}"/>
              </a:ext>
            </a:extLst>
          </p:cNvPr>
          <p:cNvSpPr txBox="1">
            <a:spLocks/>
          </p:cNvSpPr>
          <p:nvPr/>
        </p:nvSpPr>
        <p:spPr>
          <a:xfrm>
            <a:off x="432001" y="457200"/>
            <a:ext cx="315961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3600" dirty="0"/>
              <a:t>Reverse Engineering</a:t>
            </a:r>
            <a:endParaRPr lang="id-ID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4D1CB-748F-46CC-98EB-1D8502C30C3D}"/>
              </a:ext>
            </a:extLst>
          </p:cNvPr>
          <p:cNvSpPr txBox="1">
            <a:spLocks/>
          </p:cNvSpPr>
          <p:nvPr/>
        </p:nvSpPr>
        <p:spPr>
          <a:xfrm>
            <a:off x="432001" y="1428750"/>
            <a:ext cx="3159612" cy="895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  <a:p>
            <a:r>
              <a:rPr lang="en-US" dirty="0"/>
              <a:t>“Knowledge is power, but only wisdom is strength.”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868A4A-F626-462D-B678-688BBEF30FA6}"/>
              </a:ext>
            </a:extLst>
          </p:cNvPr>
          <p:cNvSpPr txBox="1">
            <a:spLocks/>
          </p:cNvSpPr>
          <p:nvPr/>
        </p:nvSpPr>
        <p:spPr>
          <a:xfrm>
            <a:off x="3591613" y="1710689"/>
            <a:ext cx="6023727" cy="27508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Exploring something unknown.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Solving mysteries.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Observe how thing 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Modify or replicate</a:t>
            </a:r>
            <a:endParaRPr lang="id-ID" sz="2200" dirty="0"/>
          </a:p>
        </p:txBody>
      </p:sp>
    </p:spTree>
    <p:extLst>
      <p:ext uri="{BB962C8B-B14F-4D97-AF65-F5344CB8AC3E}">
        <p14:creationId xmlns:p14="http://schemas.microsoft.com/office/powerpoint/2010/main" val="296570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44F2D9-7351-4700-B02A-28EA8845F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Interfacing</a:t>
            </a:r>
          </a:p>
          <a:p>
            <a:r>
              <a:rPr lang="en-US" dirty="0"/>
              <a:t>Improve documentation shortcomings</a:t>
            </a:r>
          </a:p>
          <a:p>
            <a:r>
              <a:rPr lang="en-US" dirty="0"/>
              <a:t>Bug Fixing</a:t>
            </a:r>
          </a:p>
          <a:p>
            <a:r>
              <a:rPr lang="en-US" dirty="0"/>
              <a:t>Creation of unlicensed duplicates</a:t>
            </a:r>
          </a:p>
          <a:p>
            <a:r>
              <a:rPr lang="en-US" dirty="0"/>
              <a:t>Repurposing</a:t>
            </a:r>
          </a:p>
          <a:p>
            <a:r>
              <a:rPr lang="en-US" dirty="0"/>
              <a:t>Finding security bugs</a:t>
            </a:r>
          </a:p>
          <a:p>
            <a:endParaRPr lang="en-US" dirty="0"/>
          </a:p>
          <a:p>
            <a:r>
              <a:rPr lang="en-US" dirty="0"/>
              <a:t>For fun!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8F8A6-C8AE-4BCA-A27B-281E5C344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533" y="1614171"/>
            <a:ext cx="5506973" cy="456671"/>
          </a:xfrm>
        </p:spPr>
        <p:txBody>
          <a:bodyPr/>
          <a:lstStyle/>
          <a:p>
            <a:r>
              <a:rPr lang="en-US" dirty="0"/>
              <a:t>What drives people do Reversing?</a:t>
            </a:r>
            <a:endParaRPr lang="id-ID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37299A-8F3B-40B0-9E92-A9924E33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</a:t>
            </a:r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3000A73-9B89-4EA8-9FE0-66274E4F6D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879" r="9879"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DAE0C-C760-428C-8E86-DBE01FCD7E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910A4-15C3-4639-9EEC-9ADED2F950B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8956729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</TotalTime>
  <Words>980</Words>
  <Application>Microsoft Office PowerPoint</Application>
  <PresentationFormat>On-screen Show (16:9)</PresentationFormat>
  <Paragraphs>275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Pontano Sans</vt:lpstr>
      <vt:lpstr>Arial</vt:lpstr>
      <vt:lpstr>Assistant ExtraLight</vt:lpstr>
      <vt:lpstr>Nunito Sans</vt:lpstr>
      <vt:lpstr>Nunito Sans ExtraBold</vt:lpstr>
      <vt:lpstr>Calibri</vt:lpstr>
      <vt:lpstr>Fira Sans Extra Condensed Medium</vt:lpstr>
      <vt:lpstr>Marketing Newsletter</vt:lpstr>
      <vt:lpstr>Journey to Reverse Engineering</vt:lpstr>
      <vt:lpstr>Who am I?</vt:lpstr>
      <vt:lpstr>Agenda</vt:lpstr>
      <vt:lpstr>Zen of Reversing</vt:lpstr>
      <vt:lpstr>PowerPoint Presentation</vt:lpstr>
      <vt:lpstr>PowerPoint Presentation</vt:lpstr>
      <vt:lpstr>PowerPoint Presentation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Binary and Beyond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&amp; Opportunities</vt:lpstr>
      <vt:lpstr>PowerPoint Presentation</vt:lpstr>
      <vt:lpstr>PowerPoint Presentation</vt:lpstr>
      <vt:lpstr>PowerPoint Presentation</vt:lpstr>
      <vt:lpstr>PowerPoint Presentation</vt:lpstr>
      <vt:lpstr>Free Lance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to Reverse Engineering</dc:title>
  <cp:lastModifiedBy>Satria Ady Pradana</cp:lastModifiedBy>
  <cp:revision>63</cp:revision>
  <dcterms:modified xsi:type="dcterms:W3CDTF">2021-01-16T12:00:50Z</dcterms:modified>
</cp:coreProperties>
</file>